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0"/>
  </p:notesMasterIdLst>
  <p:handoutMasterIdLst>
    <p:handoutMasterId r:id="rId21"/>
  </p:handoutMasterIdLst>
  <p:sldIdLst>
    <p:sldId id="544" r:id="rId2"/>
    <p:sldId id="560" r:id="rId3"/>
    <p:sldId id="551" r:id="rId4"/>
    <p:sldId id="552" r:id="rId5"/>
    <p:sldId id="543" r:id="rId6"/>
    <p:sldId id="550" r:id="rId7"/>
    <p:sldId id="554" r:id="rId8"/>
    <p:sldId id="553" r:id="rId9"/>
    <p:sldId id="556" r:id="rId10"/>
    <p:sldId id="555" r:id="rId11"/>
    <p:sldId id="557" r:id="rId12"/>
    <p:sldId id="561" r:id="rId13"/>
    <p:sldId id="558" r:id="rId14"/>
    <p:sldId id="559" r:id="rId15"/>
    <p:sldId id="562" r:id="rId16"/>
    <p:sldId id="566" r:id="rId17"/>
    <p:sldId id="563" r:id="rId18"/>
    <p:sldId id="56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ch" initials="RG" lastIdx="26" clrIdx="0"/>
  <p:cmAuthor id="1" name="Chong Li"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DF1"/>
    <a:srgbClr val="6700FB"/>
    <a:srgbClr val="FA00DC"/>
    <a:srgbClr val="CC99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98" autoAdjust="0"/>
    <p:restoredTop sz="95385" autoAdjust="0"/>
  </p:normalViewPr>
  <p:slideViewPr>
    <p:cSldViewPr snapToGrid="0" snapToObjects="1">
      <p:cViewPr>
        <p:scale>
          <a:sx n="82" d="100"/>
          <a:sy n="82" d="100"/>
        </p:scale>
        <p:origin x="1136" y="5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555859576777"/>
          <c:y val="0.048466746214887"/>
          <c:w val="0.758219649568715"/>
          <c:h val="0.719532098724599"/>
        </c:manualLayout>
      </c:layout>
      <c:barChart>
        <c:barDir val="col"/>
        <c:grouping val="clustered"/>
        <c:varyColors val="0"/>
        <c:ser>
          <c:idx val="0"/>
          <c:order val="0"/>
          <c:tx>
            <c:strRef>
              <c:f>Sheet1!$A$2</c:f>
              <c:strCache>
                <c:ptCount val="1"/>
                <c:pt idx="0">
                  <c:v>Throughput</c:v>
                </c:pt>
              </c:strCache>
            </c:strRef>
          </c:tx>
          <c:spPr>
            <a:solidFill>
              <a:schemeClr val="accent1"/>
            </a:solidFill>
            <a:ln>
              <a:noFill/>
            </a:ln>
            <a:effectLst/>
          </c:spPr>
          <c:invertIfNegative val="0"/>
          <c:cat>
            <c:strRef>
              <c:f>Sheet1!$B$1:$E$1</c:f>
              <c:strCache>
                <c:ptCount val="4"/>
                <c:pt idx="0">
                  <c:v>GO TCP</c:v>
                </c:pt>
                <c:pt idx="1">
                  <c:v>GO UDP</c:v>
                </c:pt>
                <c:pt idx="2">
                  <c:v>C TCP</c:v>
                </c:pt>
                <c:pt idx="3">
                  <c:v>c udp</c:v>
                </c:pt>
              </c:strCache>
            </c:strRef>
          </c:cat>
          <c:val>
            <c:numRef>
              <c:f>Sheet1!$B$2:$E$2</c:f>
              <c:numCache>
                <c:formatCode>General</c:formatCode>
                <c:ptCount val="4"/>
                <c:pt idx="0">
                  <c:v>6.9</c:v>
                </c:pt>
                <c:pt idx="1">
                  <c:v>2.8</c:v>
                </c:pt>
                <c:pt idx="2">
                  <c:v>9.8</c:v>
                </c:pt>
                <c:pt idx="3">
                  <c:v>5.99</c:v>
                </c:pt>
              </c:numCache>
            </c:numRef>
          </c:val>
        </c:ser>
        <c:dLbls>
          <c:showLegendKey val="0"/>
          <c:showVal val="0"/>
          <c:showCatName val="0"/>
          <c:showSerName val="0"/>
          <c:showPercent val="0"/>
          <c:showBubbleSize val="0"/>
        </c:dLbls>
        <c:gapWidth val="219"/>
        <c:overlap val="-27"/>
        <c:axId val="-671378368"/>
        <c:axId val="-671376592"/>
      </c:barChart>
      <c:catAx>
        <c:axId val="-6713783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Implementation</a:t>
                </a:r>
                <a:r>
                  <a:rPr lang="en-US" baseline="0" dirty="0" smtClean="0"/>
                  <a:t> </a:t>
                </a:r>
                <a:r>
                  <a:rPr lang="en-US" dirty="0" smtClean="0"/>
                  <a:t>Language</a:t>
                </a:r>
                <a:r>
                  <a:rPr lang="en-US" baseline="0" dirty="0" smtClean="0"/>
                  <a:t> and Protocol</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1376592"/>
        <c:crosses val="autoZero"/>
        <c:auto val="1"/>
        <c:lblAlgn val="ctr"/>
        <c:lblOffset val="100"/>
        <c:noMultiLvlLbl val="0"/>
      </c:catAx>
      <c:valAx>
        <c:axId val="-671376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a:t>
                </a:r>
                <a:r>
                  <a:rPr lang="en-US" altLang="zh-CN" baseline="0" dirty="0" smtClean="0"/>
                  <a:t>e </a:t>
                </a:r>
                <a:r>
                  <a:rPr lang="en-US" dirty="0" smtClean="0"/>
                  <a:t>Throughput (</a:t>
                </a:r>
                <a:r>
                  <a:rPr lang="en-US" dirty="0" err="1" smtClean="0"/>
                  <a:t>Gbps</a:t>
                </a:r>
                <a:r>
                  <a:rPr lang="en-US" dirty="0" smtClean="0"/>
                  <a:t>)</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1378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usr cpu</c:v>
                </c:pt>
              </c:strCache>
            </c:strRef>
          </c:tx>
          <c:spPr>
            <a:solidFill>
              <a:schemeClr val="accent1"/>
            </a:solidFill>
            <a:ln>
              <a:noFill/>
            </a:ln>
            <a:effectLst/>
          </c:spPr>
          <c:invertIfNegative val="0"/>
          <c:cat>
            <c:strRef>
              <c:f>Sheet1!$B$1:$I$1</c:f>
              <c:strCache>
                <c:ptCount val="8"/>
                <c:pt idx="0">
                  <c:v>TCP 64</c:v>
                </c:pt>
                <c:pt idx="1">
                  <c:v>UDP 64</c:v>
                </c:pt>
                <c:pt idx="2">
                  <c:v>TCP 128</c:v>
                </c:pt>
                <c:pt idx="3">
                  <c:v>UDP 128</c:v>
                </c:pt>
                <c:pt idx="4">
                  <c:v>TCP 256</c:v>
                </c:pt>
                <c:pt idx="5">
                  <c:v>UDP 256</c:v>
                </c:pt>
                <c:pt idx="6">
                  <c:v>TCP 512</c:v>
                </c:pt>
                <c:pt idx="7">
                  <c:v>UDP 512</c:v>
                </c:pt>
              </c:strCache>
            </c:strRef>
          </c:cat>
          <c:val>
            <c:numRef>
              <c:f>Sheet1!$B$2:$I$2</c:f>
              <c:numCache>
                <c:formatCode>General</c:formatCode>
                <c:ptCount val="8"/>
                <c:pt idx="0">
                  <c:v>6.5</c:v>
                </c:pt>
                <c:pt idx="1">
                  <c:v>6.5</c:v>
                </c:pt>
                <c:pt idx="2">
                  <c:v>12.0</c:v>
                </c:pt>
                <c:pt idx="3">
                  <c:v>11.7</c:v>
                </c:pt>
                <c:pt idx="4">
                  <c:v>21.4</c:v>
                </c:pt>
                <c:pt idx="5">
                  <c:v>21.5</c:v>
                </c:pt>
                <c:pt idx="6">
                  <c:v>30.0</c:v>
                </c:pt>
                <c:pt idx="7">
                  <c:v>36.3</c:v>
                </c:pt>
              </c:numCache>
            </c:numRef>
          </c:val>
        </c:ser>
        <c:ser>
          <c:idx val="1"/>
          <c:order val="1"/>
          <c:tx>
            <c:strRef>
              <c:f>Sheet1!$A$3</c:f>
              <c:strCache>
                <c:ptCount val="1"/>
                <c:pt idx="0">
                  <c:v>sys cpu</c:v>
                </c:pt>
              </c:strCache>
            </c:strRef>
          </c:tx>
          <c:spPr>
            <a:solidFill>
              <a:schemeClr val="accent2"/>
            </a:solidFill>
            <a:ln>
              <a:noFill/>
            </a:ln>
            <a:effectLst/>
          </c:spPr>
          <c:invertIfNegative val="0"/>
          <c:cat>
            <c:strRef>
              <c:f>Sheet1!$B$1:$I$1</c:f>
              <c:strCache>
                <c:ptCount val="8"/>
                <c:pt idx="0">
                  <c:v>TCP 64</c:v>
                </c:pt>
                <c:pt idx="1">
                  <c:v>UDP 64</c:v>
                </c:pt>
                <c:pt idx="2">
                  <c:v>TCP 128</c:v>
                </c:pt>
                <c:pt idx="3">
                  <c:v>UDP 128</c:v>
                </c:pt>
                <c:pt idx="4">
                  <c:v>TCP 256</c:v>
                </c:pt>
                <c:pt idx="5">
                  <c:v>UDP 256</c:v>
                </c:pt>
                <c:pt idx="6">
                  <c:v>TCP 512</c:v>
                </c:pt>
                <c:pt idx="7">
                  <c:v>UDP 512</c:v>
                </c:pt>
              </c:strCache>
            </c:strRef>
          </c:cat>
          <c:val>
            <c:numRef>
              <c:f>Sheet1!$B$3:$I$3</c:f>
              <c:numCache>
                <c:formatCode>General</c:formatCode>
                <c:ptCount val="8"/>
                <c:pt idx="0">
                  <c:v>21.0</c:v>
                </c:pt>
                <c:pt idx="1">
                  <c:v>19.0</c:v>
                </c:pt>
                <c:pt idx="2">
                  <c:v>40.0</c:v>
                </c:pt>
                <c:pt idx="3">
                  <c:v>34.4</c:v>
                </c:pt>
                <c:pt idx="4">
                  <c:v>70.3</c:v>
                </c:pt>
                <c:pt idx="5">
                  <c:v>65.0</c:v>
                </c:pt>
                <c:pt idx="6">
                  <c:v>106.4</c:v>
                </c:pt>
                <c:pt idx="7">
                  <c:v>113.8</c:v>
                </c:pt>
              </c:numCache>
            </c:numRef>
          </c:val>
        </c:ser>
        <c:dLbls>
          <c:showLegendKey val="0"/>
          <c:showVal val="0"/>
          <c:showCatName val="0"/>
          <c:showSerName val="0"/>
          <c:showPercent val="0"/>
          <c:showBubbleSize val="0"/>
        </c:dLbls>
        <c:gapWidth val="182"/>
        <c:overlap val="100"/>
        <c:axId val="-599864368"/>
        <c:axId val="-600300400"/>
      </c:barChart>
      <c:catAx>
        <c:axId val="-5998643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Protocol</a:t>
                </a:r>
                <a:r>
                  <a:rPr lang="en-US" baseline="0" dirty="0" smtClean="0"/>
                  <a:t> and </a:t>
                </a:r>
                <a:r>
                  <a:rPr lang="en-US" dirty="0" smtClean="0"/>
                  <a:t>Number of Concurrent Connections</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0300400"/>
        <c:crosses val="autoZero"/>
        <c:auto val="1"/>
        <c:lblAlgn val="ctr"/>
        <c:lblOffset val="100"/>
        <c:noMultiLvlLbl val="0"/>
      </c:catAx>
      <c:valAx>
        <c:axId val="-600300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CPU Utilization on Sender</a:t>
                </a:r>
                <a:r>
                  <a:rPr lang="en-US" baseline="0" dirty="0" smtClean="0"/>
                  <a:t>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98643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usr cpu</c:v>
                </c:pt>
              </c:strCache>
            </c:strRef>
          </c:tx>
          <c:spPr>
            <a:solidFill>
              <a:schemeClr val="accent1"/>
            </a:solidFill>
            <a:ln>
              <a:noFill/>
            </a:ln>
            <a:effectLst/>
          </c:spPr>
          <c:invertIfNegative val="0"/>
          <c:cat>
            <c:strRef>
              <c:f>Sheet1!$B$1:$I$1</c:f>
              <c:strCache>
                <c:ptCount val="8"/>
                <c:pt idx="0">
                  <c:v>TCP 64</c:v>
                </c:pt>
                <c:pt idx="1">
                  <c:v>UDP 64</c:v>
                </c:pt>
                <c:pt idx="2">
                  <c:v>TCP 128</c:v>
                </c:pt>
                <c:pt idx="3">
                  <c:v>UDP 128</c:v>
                </c:pt>
                <c:pt idx="4">
                  <c:v>TCP 256</c:v>
                </c:pt>
                <c:pt idx="5">
                  <c:v>UDP 256</c:v>
                </c:pt>
                <c:pt idx="6">
                  <c:v>TCP 512</c:v>
                </c:pt>
                <c:pt idx="7">
                  <c:v>UDP 512</c:v>
                </c:pt>
              </c:strCache>
            </c:strRef>
          </c:cat>
          <c:val>
            <c:numRef>
              <c:f>Sheet1!$B$2:$I$2</c:f>
              <c:numCache>
                <c:formatCode>General</c:formatCode>
                <c:ptCount val="8"/>
                <c:pt idx="0">
                  <c:v>14.0</c:v>
                </c:pt>
                <c:pt idx="1">
                  <c:v>14.0</c:v>
                </c:pt>
                <c:pt idx="2">
                  <c:v>25.0</c:v>
                </c:pt>
                <c:pt idx="3">
                  <c:v>25.0</c:v>
                </c:pt>
                <c:pt idx="4">
                  <c:v>40.0</c:v>
                </c:pt>
                <c:pt idx="5">
                  <c:v>43.0</c:v>
                </c:pt>
                <c:pt idx="6">
                  <c:v>62.0</c:v>
                </c:pt>
                <c:pt idx="7">
                  <c:v>65.0</c:v>
                </c:pt>
              </c:numCache>
            </c:numRef>
          </c:val>
        </c:ser>
        <c:ser>
          <c:idx val="1"/>
          <c:order val="1"/>
          <c:tx>
            <c:strRef>
              <c:f>Sheet1!$A$3</c:f>
              <c:strCache>
                <c:ptCount val="1"/>
                <c:pt idx="0">
                  <c:v>sys cpu</c:v>
                </c:pt>
              </c:strCache>
            </c:strRef>
          </c:tx>
          <c:spPr>
            <a:solidFill>
              <a:schemeClr val="accent2"/>
            </a:solidFill>
            <a:ln>
              <a:noFill/>
            </a:ln>
            <a:effectLst/>
          </c:spPr>
          <c:invertIfNegative val="0"/>
          <c:cat>
            <c:strRef>
              <c:f>Sheet1!$B$1:$I$1</c:f>
              <c:strCache>
                <c:ptCount val="8"/>
                <c:pt idx="0">
                  <c:v>TCP 64</c:v>
                </c:pt>
                <c:pt idx="1">
                  <c:v>UDP 64</c:v>
                </c:pt>
                <c:pt idx="2">
                  <c:v>TCP 128</c:v>
                </c:pt>
                <c:pt idx="3">
                  <c:v>UDP 128</c:v>
                </c:pt>
                <c:pt idx="4">
                  <c:v>TCP 256</c:v>
                </c:pt>
                <c:pt idx="5">
                  <c:v>UDP 256</c:v>
                </c:pt>
                <c:pt idx="6">
                  <c:v>TCP 512</c:v>
                </c:pt>
                <c:pt idx="7">
                  <c:v>UDP 512</c:v>
                </c:pt>
              </c:strCache>
            </c:strRef>
          </c:cat>
          <c:val>
            <c:numRef>
              <c:f>Sheet1!$B$3:$I$3</c:f>
              <c:numCache>
                <c:formatCode>General</c:formatCode>
                <c:ptCount val="8"/>
                <c:pt idx="0">
                  <c:v>22.0</c:v>
                </c:pt>
                <c:pt idx="1">
                  <c:v>23.0</c:v>
                </c:pt>
                <c:pt idx="2">
                  <c:v>39.0</c:v>
                </c:pt>
                <c:pt idx="3">
                  <c:v>38.0</c:v>
                </c:pt>
                <c:pt idx="4">
                  <c:v>52.0</c:v>
                </c:pt>
                <c:pt idx="5">
                  <c:v>59.0</c:v>
                </c:pt>
                <c:pt idx="6">
                  <c:v>61.0</c:v>
                </c:pt>
                <c:pt idx="7">
                  <c:v>73.3</c:v>
                </c:pt>
              </c:numCache>
            </c:numRef>
          </c:val>
        </c:ser>
        <c:dLbls>
          <c:showLegendKey val="0"/>
          <c:showVal val="0"/>
          <c:showCatName val="0"/>
          <c:showSerName val="0"/>
          <c:showPercent val="0"/>
          <c:showBubbleSize val="0"/>
        </c:dLbls>
        <c:gapWidth val="182"/>
        <c:overlap val="100"/>
        <c:axId val="-671151472"/>
        <c:axId val="-671823984"/>
      </c:barChart>
      <c:catAx>
        <c:axId val="-671151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Protocol</a:t>
                </a:r>
                <a:r>
                  <a:rPr lang="en-US" baseline="0" dirty="0" smtClean="0"/>
                  <a:t> and </a:t>
                </a:r>
                <a:r>
                  <a:rPr lang="en-US" dirty="0" smtClean="0"/>
                  <a:t>Number of Concurrent Connections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1823984"/>
        <c:crosses val="autoZero"/>
        <c:auto val="1"/>
        <c:lblAlgn val="ctr"/>
        <c:lblOffset val="100"/>
        <c:noMultiLvlLbl val="0"/>
      </c:catAx>
      <c:valAx>
        <c:axId val="-671823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CPU Utilization on Sender</a:t>
                </a:r>
                <a:r>
                  <a:rPr lang="en-US" baseline="0" dirty="0" smtClean="0"/>
                  <a:t> (%)</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11514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D0B52D-9E9E-964F-B121-47C75C5952B7}" type="datetimeFigureOut">
              <a:rPr lang="en-US" smtClean="0"/>
              <a:pPr/>
              <a:t>10/21/16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8E982A-8F9E-984C-964E-D271B8F391D7}" type="slidenum">
              <a:rPr lang="en-US" smtClean="0"/>
              <a:pPr/>
              <a:t>‹#›</a:t>
            </a:fld>
            <a:endParaRPr lang="en-US"/>
          </a:p>
        </p:txBody>
      </p:sp>
    </p:spTree>
    <p:extLst>
      <p:ext uri="{BB962C8B-B14F-4D97-AF65-F5344CB8AC3E}">
        <p14:creationId xmlns:p14="http://schemas.microsoft.com/office/powerpoint/2010/main" val="30286769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44A60F-742A-BD40-B669-5141DB800E88}" type="datetimeFigureOut">
              <a:rPr lang="en-US" smtClean="0"/>
              <a:pPr/>
              <a:t>10/21/16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8CA1D7-31B2-5340-9591-9BBEA2C374B1}" type="slidenum">
              <a:rPr lang="en-US" smtClean="0"/>
              <a:pPr/>
              <a:t>‹#›</a:t>
            </a:fld>
            <a:endParaRPr lang="en-US"/>
          </a:p>
        </p:txBody>
      </p:sp>
    </p:spTree>
    <p:extLst>
      <p:ext uri="{BB962C8B-B14F-4D97-AF65-F5344CB8AC3E}">
        <p14:creationId xmlns:p14="http://schemas.microsoft.com/office/powerpoint/2010/main" val="19317240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2</a:t>
            </a:fld>
            <a:endParaRPr lang="en-US"/>
          </a:p>
        </p:txBody>
      </p:sp>
    </p:spTree>
    <p:extLst>
      <p:ext uri="{BB962C8B-B14F-4D97-AF65-F5344CB8AC3E}">
        <p14:creationId xmlns:p14="http://schemas.microsoft.com/office/powerpoint/2010/main" val="170995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3</a:t>
            </a:fld>
            <a:endParaRPr lang="en-US"/>
          </a:p>
        </p:txBody>
      </p:sp>
    </p:spTree>
    <p:extLst>
      <p:ext uri="{BB962C8B-B14F-4D97-AF65-F5344CB8AC3E}">
        <p14:creationId xmlns:p14="http://schemas.microsoft.com/office/powerpoint/2010/main" val="49016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68CA1D7-31B2-5340-9591-9BBEA2C374B1}" type="slidenum">
              <a:rPr lang="en-US" smtClean="0"/>
              <a:pPr/>
              <a:t>4</a:t>
            </a:fld>
            <a:endParaRPr lang="en-US"/>
          </a:p>
        </p:txBody>
      </p:sp>
    </p:spTree>
    <p:extLst>
      <p:ext uri="{BB962C8B-B14F-4D97-AF65-F5344CB8AC3E}">
        <p14:creationId xmlns:p14="http://schemas.microsoft.com/office/powerpoint/2010/main" val="778826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6</a:t>
            </a:fld>
            <a:endParaRPr lang="en-US"/>
          </a:p>
        </p:txBody>
      </p:sp>
    </p:spTree>
    <p:extLst>
      <p:ext uri="{BB962C8B-B14F-4D97-AF65-F5344CB8AC3E}">
        <p14:creationId xmlns:p14="http://schemas.microsoft.com/office/powerpoint/2010/main" val="111862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Emulating</a:t>
            </a:r>
            <a:r>
              <a:rPr lang="en-US" baseline="0" dirty="0" smtClean="0"/>
              <a:t> with </a:t>
            </a:r>
            <a:r>
              <a:rPr lang="en-US" baseline="0" dirty="0" err="1" smtClean="0"/>
              <a:t>golang</a:t>
            </a:r>
            <a:r>
              <a:rPr lang="en-US" baseline="0" dirty="0" smtClean="0"/>
              <a:t> for simulation</a:t>
            </a:r>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7</a:t>
            </a:fld>
            <a:endParaRPr lang="en-US"/>
          </a:p>
        </p:txBody>
      </p:sp>
    </p:spTree>
    <p:extLst>
      <p:ext uri="{BB962C8B-B14F-4D97-AF65-F5344CB8AC3E}">
        <p14:creationId xmlns:p14="http://schemas.microsoft.com/office/powerpoint/2010/main" val="997112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11</a:t>
            </a:fld>
            <a:endParaRPr lang="en-US"/>
          </a:p>
        </p:txBody>
      </p:sp>
    </p:spTree>
    <p:extLst>
      <p:ext uri="{BB962C8B-B14F-4D97-AF65-F5344CB8AC3E}">
        <p14:creationId xmlns:p14="http://schemas.microsoft.com/office/powerpoint/2010/main" val="170092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 axis start from 0.</a:t>
            </a:r>
          </a:p>
          <a:p>
            <a:r>
              <a:rPr lang="en-US" baseline="0" dirty="0" smtClean="0"/>
              <a:t>explain the result more </a:t>
            </a:r>
            <a:r>
              <a:rPr lang="en-US" baseline="0" dirty="0" err="1" smtClean="0"/>
              <a:t>sightfully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13</a:t>
            </a:fld>
            <a:endParaRPr lang="en-US"/>
          </a:p>
        </p:txBody>
      </p:sp>
    </p:spTree>
    <p:extLst>
      <p:ext uri="{BB962C8B-B14F-4D97-AF65-F5344CB8AC3E}">
        <p14:creationId xmlns:p14="http://schemas.microsoft.com/office/powerpoint/2010/main" val="118680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14</a:t>
            </a:fld>
            <a:endParaRPr lang="en-US"/>
          </a:p>
        </p:txBody>
      </p:sp>
    </p:spTree>
    <p:extLst>
      <p:ext uri="{BB962C8B-B14F-4D97-AF65-F5344CB8AC3E}">
        <p14:creationId xmlns:p14="http://schemas.microsoft.com/office/powerpoint/2010/main" val="168163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CA1D7-31B2-5340-9591-9BBEA2C374B1}" type="slidenum">
              <a:rPr lang="en-US" smtClean="0"/>
              <a:pPr/>
              <a:t>16</a:t>
            </a:fld>
            <a:endParaRPr lang="en-US"/>
          </a:p>
        </p:txBody>
      </p:sp>
    </p:spTree>
    <p:extLst>
      <p:ext uri="{BB962C8B-B14F-4D97-AF65-F5344CB8AC3E}">
        <p14:creationId xmlns:p14="http://schemas.microsoft.com/office/powerpoint/2010/main" val="59957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95412"/>
            <a:ext cx="7772400" cy="1470025"/>
          </a:xfrm>
        </p:spPr>
        <p:txBody>
          <a:bodyPr/>
          <a:lstStyle>
            <a:lvl1pPr algn="l">
              <a:defRPr b="1">
                <a:solidFill>
                  <a:schemeClr val="accent2">
                    <a:lumMod val="75000"/>
                  </a:schemeClr>
                </a:solidFill>
              </a:defRPr>
            </a:lvl1pPr>
          </a:lstStyle>
          <a:p>
            <a:r>
              <a:rPr lang="en-US" dirty="0" smtClean="0"/>
              <a:t>Title Style</a:t>
            </a:r>
            <a:endParaRPr lang="en-US" dirty="0"/>
          </a:p>
        </p:txBody>
      </p:sp>
      <p:sp>
        <p:nvSpPr>
          <p:cNvPr id="3" name="Subtitle 2"/>
          <p:cNvSpPr>
            <a:spLocks noGrp="1"/>
          </p:cNvSpPr>
          <p:nvPr>
            <p:ph type="subTitle" idx="1" hasCustomPrompt="1"/>
          </p:nvPr>
        </p:nvSpPr>
        <p:spPr>
          <a:xfrm>
            <a:off x="1371600" y="3395781"/>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Name:</a:t>
            </a:r>
          </a:p>
          <a:p>
            <a:r>
              <a:rPr lang="en-US" dirty="0" smtClean="0"/>
              <a:t>Date:</a:t>
            </a:r>
            <a:endParaRPr lang="en-US" dirty="0"/>
          </a:p>
        </p:txBody>
      </p:sp>
      <p:sp>
        <p:nvSpPr>
          <p:cNvPr id="4" name="Rectangle 3"/>
          <p:cNvSpPr/>
          <p:nvPr userDrawn="1"/>
        </p:nvSpPr>
        <p:spPr>
          <a:xfrm>
            <a:off x="6756400" y="0"/>
            <a:ext cx="2387600" cy="10033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p:cNvPicPr>
            <a:picLocks noChangeAspect="1"/>
          </p:cNvPicPr>
          <p:nvPr userDrawn="1"/>
        </p:nvPicPr>
        <p:blipFill>
          <a:blip r:embed="rId3"/>
          <a:stretch>
            <a:fillRect/>
          </a:stretch>
        </p:blipFill>
        <p:spPr>
          <a:xfrm>
            <a:off x="8267700" y="0"/>
            <a:ext cx="876300" cy="876300"/>
          </a:xfrm>
          <a:prstGeom prst="rect">
            <a:avLst/>
          </a:prstGeom>
        </p:spPr>
      </p:pic>
    </p:spTree>
    <p:extLst>
      <p:ext uri="{BB962C8B-B14F-4D97-AF65-F5344CB8AC3E}">
        <p14:creationId xmlns:p14="http://schemas.microsoft.com/office/powerpoint/2010/main" val="33283660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531100" y="0"/>
            <a:ext cx="1612900" cy="7239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p:cNvPicPr>
            <a:picLocks noChangeAspect="1"/>
          </p:cNvPicPr>
          <p:nvPr userDrawn="1"/>
        </p:nvPicPr>
        <p:blipFill>
          <a:blip r:embed="rId3"/>
          <a:stretch>
            <a:fillRect/>
          </a:stretch>
        </p:blipFill>
        <p:spPr>
          <a:xfrm>
            <a:off x="7404100" y="170911"/>
            <a:ext cx="1612900" cy="509077"/>
          </a:xfrm>
          <a:prstGeom prst="rect">
            <a:avLst/>
          </a:prstGeom>
        </p:spPr>
      </p:pic>
      <p:sp>
        <p:nvSpPr>
          <p:cNvPr id="2" name="Title 1"/>
          <p:cNvSpPr>
            <a:spLocks noGrp="1"/>
          </p:cNvSpPr>
          <p:nvPr>
            <p:ph type="title" hasCustomPrompt="1"/>
          </p:nvPr>
        </p:nvSpPr>
        <p:spPr>
          <a:xfrm>
            <a:off x="457200" y="274638"/>
            <a:ext cx="8229600" cy="630750"/>
          </a:xfrm>
        </p:spPr>
        <p:txBody>
          <a:bodyPr>
            <a:noAutofit/>
          </a:bodyPr>
          <a:lstStyle>
            <a:lvl1pPr algn="l">
              <a:defRPr sz="3200" b="1">
                <a:solidFill>
                  <a:schemeClr val="accent2">
                    <a:lumMod val="75000"/>
                  </a:schemeClr>
                </a:solidFill>
                <a:latin typeface="Gill Sans"/>
                <a:cs typeface="Gill Sans"/>
              </a:defRPr>
            </a:lvl1pPr>
          </a:lstStyle>
          <a:p>
            <a:r>
              <a:rPr lang="en-US" dirty="0" smtClean="0"/>
              <a:t>Title Style</a:t>
            </a:r>
            <a:endParaRPr lang="en-US" dirty="0"/>
          </a:p>
        </p:txBody>
      </p:sp>
      <p:sp>
        <p:nvSpPr>
          <p:cNvPr id="3" name="Content Placeholder 2"/>
          <p:cNvSpPr>
            <a:spLocks noGrp="1"/>
          </p:cNvSpPr>
          <p:nvPr>
            <p:ph idx="1" hasCustomPrompt="1"/>
          </p:nvPr>
        </p:nvSpPr>
        <p:spPr>
          <a:xfrm>
            <a:off x="457200" y="1056286"/>
            <a:ext cx="8229600" cy="5069877"/>
          </a:xfrm>
        </p:spPr>
        <p:txBody>
          <a:bodyPr/>
          <a:lstStyle>
            <a:lvl1pPr marL="342900" indent="-342900">
              <a:buClr>
                <a:srgbClr val="CC9933"/>
              </a:buClr>
              <a:buFont typeface="Wingdings" charset="2"/>
              <a:buChar char="Ø"/>
              <a:defRPr sz="2400">
                <a:latin typeface="Palatino"/>
                <a:cs typeface="Palatino"/>
              </a:defRPr>
            </a:lvl1pPr>
            <a:lvl2pPr marL="742950" indent="-285750">
              <a:buClr>
                <a:schemeClr val="accent3">
                  <a:lumMod val="50000"/>
                </a:schemeClr>
              </a:buClr>
              <a:buSzPct val="80000"/>
              <a:buFont typeface="Wingdings" charset="2"/>
              <a:buChar char="q"/>
              <a:defRPr sz="2200">
                <a:latin typeface="Palatino"/>
                <a:cs typeface="Palatino"/>
              </a:defRPr>
            </a:lvl2pPr>
            <a:lvl3pPr>
              <a:buClr>
                <a:srgbClr val="CC9933"/>
              </a:buClr>
              <a:buSzPct val="120000"/>
              <a:defRPr sz="2000">
                <a:latin typeface="Palatino"/>
                <a:cs typeface="Palatino"/>
              </a:defRPr>
            </a:lvl3pPr>
            <a:lvl4pPr marL="1600200" indent="-228600">
              <a:buClr>
                <a:schemeClr val="accent3">
                  <a:lumMod val="50000"/>
                </a:schemeClr>
              </a:buClr>
              <a:buSzPct val="80000"/>
              <a:buFont typeface="Wingdings" charset="2"/>
              <a:buChar char="§"/>
              <a:defRPr>
                <a:latin typeface="Palatino"/>
                <a:cs typeface="Palatino"/>
              </a:defRPr>
            </a:lvl4pPr>
            <a:lvl5pPr marL="2057400" indent="-228600">
              <a:buClr>
                <a:srgbClr val="CC9933"/>
              </a:buClr>
              <a:buSzPct val="60000"/>
              <a:buFont typeface="Courier New"/>
              <a:buChar char="o"/>
              <a:defRPr>
                <a:latin typeface="Palatino"/>
                <a:cs typeface="Palatino"/>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solidFill>
                  <a:srgbClr val="000000"/>
                </a:solidFill>
              </a:defRPr>
            </a:lvl1pPr>
          </a:lstStyle>
          <a:p>
            <a:fld id="{C32BAF81-2836-1841-8C1D-2DCC72636AA7}" type="datetime1">
              <a:rPr lang="en-US" smtClean="0"/>
              <a:pPr/>
              <a:t>10/21/16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sz="1600" b="1">
                <a:solidFill>
                  <a:schemeClr val="tx1"/>
                </a:solidFill>
              </a:defRPr>
            </a:lvl1pPr>
          </a:lstStyle>
          <a:p>
            <a:fld id="{20E9FC0C-25CF-334A-B910-44A385CE0D1A}" type="slidenum">
              <a:rPr lang="en-US" smtClean="0"/>
              <a:pPr/>
              <a:t>‹#›</a:t>
            </a:fld>
            <a:endParaRPr lang="en-US" dirty="0"/>
          </a:p>
        </p:txBody>
      </p:sp>
    </p:spTree>
    <p:extLst>
      <p:ext uri="{BB962C8B-B14F-4D97-AF65-F5344CB8AC3E}">
        <p14:creationId xmlns:p14="http://schemas.microsoft.com/office/powerpoint/2010/main" val="10688929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BAF81-2836-1841-8C1D-2DCC72636AA7}" type="datetime1">
              <a:rPr lang="en-US" smtClean="0"/>
              <a:pPr/>
              <a:t>10/21/16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9FC0C-25CF-334A-B910-44A385CE0D1A}" type="slidenum">
              <a:rPr lang="en-US" smtClean="0"/>
              <a:pPr/>
              <a:t>‹#›</a:t>
            </a:fld>
            <a:endParaRPr lang="en-US"/>
          </a:p>
        </p:txBody>
      </p:sp>
    </p:spTree>
    <p:extLst>
      <p:ext uri="{BB962C8B-B14F-4D97-AF65-F5344CB8AC3E}">
        <p14:creationId xmlns:p14="http://schemas.microsoft.com/office/powerpoint/2010/main" val="160980174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1341748"/>
            <a:ext cx="7772400" cy="1372423"/>
          </a:xfrm>
        </p:spPr>
        <p:txBody>
          <a:bodyPr>
            <a:normAutofit fontScale="90000"/>
          </a:bodyPr>
          <a:lstStyle/>
          <a:p>
            <a:r>
              <a:rPr lang="en-US" sz="6000" dirty="0" smtClean="0">
                <a:latin typeface="Gill Sans"/>
                <a:cs typeface="Gill Sans"/>
              </a:rPr>
              <a:t>RTM</a:t>
            </a:r>
            <a:r>
              <a:rPr lang="en-US" dirty="0" smtClean="0">
                <a:latin typeface="Gill Sans"/>
                <a:cs typeface="Gill Sans"/>
              </a:rPr>
              <a:t/>
            </a:r>
            <a:br>
              <a:rPr lang="en-US" dirty="0" smtClean="0">
                <a:latin typeface="Gill Sans"/>
                <a:cs typeface="Gill Sans"/>
              </a:rPr>
            </a:br>
            <a:r>
              <a:rPr lang="en-US" sz="3100" i="1" dirty="0" smtClean="0">
                <a:latin typeface="Gill Sans"/>
                <a:cs typeface="Gill Sans"/>
              </a:rPr>
              <a:t>A New Real-Time Messaging Middleware</a:t>
            </a:r>
            <a:br>
              <a:rPr lang="en-US" sz="3100" i="1" dirty="0" smtClean="0">
                <a:latin typeface="Gill Sans"/>
                <a:cs typeface="Gill Sans"/>
              </a:rPr>
            </a:br>
            <a:r>
              <a:rPr lang="en-US" sz="3100" i="1" dirty="0">
                <a:latin typeface="Gill Sans"/>
                <a:cs typeface="Gill Sans"/>
              </a:rPr>
              <a:t>		</a:t>
            </a:r>
            <a:r>
              <a:rPr lang="en-US" sz="3100" i="1" dirty="0" smtClean="0">
                <a:latin typeface="Gill Sans"/>
                <a:cs typeface="Gill Sans"/>
              </a:rPr>
              <a:t>	</a:t>
            </a:r>
            <a:r>
              <a:rPr lang="en-US" sz="3100" i="1" dirty="0" smtClean="0">
                <a:solidFill>
                  <a:schemeClr val="tx1"/>
                </a:solidFill>
                <a:latin typeface="Gill Sans"/>
                <a:cs typeface="Gill Sans"/>
              </a:rPr>
              <a:t>-- A </a:t>
            </a:r>
            <a:r>
              <a:rPr lang="en-US" sz="3100" i="1" dirty="0">
                <a:solidFill>
                  <a:schemeClr val="tx1"/>
                </a:solidFill>
                <a:latin typeface="Gill Sans"/>
                <a:cs typeface="Gill Sans"/>
              </a:rPr>
              <a:t>Transport Protocol For RTM</a:t>
            </a:r>
          </a:p>
        </p:txBody>
      </p:sp>
      <p:sp>
        <p:nvSpPr>
          <p:cNvPr id="8" name="Subtitle 7"/>
          <p:cNvSpPr>
            <a:spLocks noGrp="1"/>
          </p:cNvSpPr>
          <p:nvPr>
            <p:ph type="subTitle" idx="1"/>
          </p:nvPr>
        </p:nvSpPr>
        <p:spPr/>
        <p:txBody>
          <a:bodyPr>
            <a:normAutofit/>
          </a:bodyPr>
          <a:lstStyle/>
          <a:p>
            <a:r>
              <a:rPr lang="en-US" sz="2400" dirty="0" smtClean="0">
                <a:solidFill>
                  <a:srgbClr val="000000"/>
                </a:solidFill>
                <a:latin typeface="Palatino"/>
                <a:cs typeface="Palatino"/>
              </a:rPr>
              <a:t>Washington University</a:t>
            </a:r>
          </a:p>
          <a:p>
            <a:r>
              <a:rPr lang="en-US" sz="2400" dirty="0" smtClean="0">
                <a:solidFill>
                  <a:srgbClr val="000000"/>
                </a:solidFill>
                <a:latin typeface="Palatino"/>
                <a:cs typeface="Palatino"/>
              </a:rPr>
              <a:t>Project </a:t>
            </a:r>
            <a:r>
              <a:rPr lang="en-US" sz="2400" dirty="0">
                <a:solidFill>
                  <a:srgbClr val="000000"/>
                </a:solidFill>
                <a:latin typeface="Palatino"/>
                <a:cs typeface="Palatino"/>
              </a:rPr>
              <a:t>Report</a:t>
            </a:r>
            <a:endParaRPr lang="en-US" sz="2400" dirty="0" smtClean="0">
              <a:solidFill>
                <a:srgbClr val="000000"/>
              </a:solidFill>
              <a:latin typeface="Palatino"/>
              <a:cs typeface="Palatino"/>
            </a:endParaRPr>
          </a:p>
          <a:p>
            <a:r>
              <a:rPr lang="en-US" sz="2400" dirty="0" smtClean="0">
                <a:solidFill>
                  <a:srgbClr val="000000"/>
                </a:solidFill>
                <a:latin typeface="Palatino"/>
                <a:cs typeface="Palatino"/>
              </a:rPr>
              <a:t>Oct. </a:t>
            </a:r>
            <a:r>
              <a:rPr lang="en-US" altLang="zh-CN" sz="2400" dirty="0" smtClean="0">
                <a:solidFill>
                  <a:srgbClr val="000000"/>
                </a:solidFill>
                <a:latin typeface="Palatino"/>
                <a:cs typeface="Palatino"/>
              </a:rPr>
              <a:t>20</a:t>
            </a:r>
            <a:r>
              <a:rPr lang="en-US" sz="2400" dirty="0" smtClean="0">
                <a:solidFill>
                  <a:srgbClr val="000000"/>
                </a:solidFill>
                <a:latin typeface="Palatino"/>
                <a:cs typeface="Palatino"/>
              </a:rPr>
              <a:t>, 2016</a:t>
            </a:r>
            <a:endParaRPr lang="en-US" sz="2400" dirty="0">
              <a:solidFill>
                <a:srgbClr val="000000"/>
              </a:solidFill>
              <a:latin typeface="Palatino"/>
              <a:cs typeface="Palatino"/>
            </a:endParaRPr>
          </a:p>
        </p:txBody>
      </p:sp>
    </p:spTree>
    <p:extLst>
      <p:ext uri="{BB962C8B-B14F-4D97-AF65-F5344CB8AC3E}">
        <p14:creationId xmlns:p14="http://schemas.microsoft.com/office/powerpoint/2010/main" val="39152372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23" y="3012624"/>
            <a:ext cx="4291919" cy="3193304"/>
          </a:xfrm>
          <a:prstGeom prst="rect">
            <a:avLst/>
          </a:prstGeom>
        </p:spPr>
      </p:pic>
      <p:sp>
        <p:nvSpPr>
          <p:cNvPr id="2" name="Title 1"/>
          <p:cNvSpPr>
            <a:spLocks noGrp="1"/>
          </p:cNvSpPr>
          <p:nvPr>
            <p:ph type="title"/>
          </p:nvPr>
        </p:nvSpPr>
        <p:spPr/>
        <p:txBody>
          <a:bodyPr/>
          <a:lstStyle/>
          <a:p>
            <a:r>
              <a:rPr lang="en-US" dirty="0" smtClean="0"/>
              <a:t>One-to-One Connection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23627899"/>
              </p:ext>
            </p:extLst>
          </p:nvPr>
        </p:nvGraphicFramePr>
        <p:xfrm>
          <a:off x="4985303" y="3134279"/>
          <a:ext cx="3900410" cy="340463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9</a:t>
            </a:fld>
            <a:endParaRPr lang="en-US" dirty="0"/>
          </a:p>
        </p:txBody>
      </p:sp>
      <p:sp>
        <p:nvSpPr>
          <p:cNvPr id="11" name="Content Placeholder 2"/>
          <p:cNvSpPr txBox="1">
            <a:spLocks/>
          </p:cNvSpPr>
          <p:nvPr/>
        </p:nvSpPr>
        <p:spPr>
          <a:xfrm>
            <a:off x="457200" y="1056284"/>
            <a:ext cx="8527774" cy="2301513"/>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Clr>
                <a:srgbClr val="CC9933"/>
              </a:buClr>
              <a:buFont typeface="Wingdings" charset="2"/>
              <a:buChar char="Ø"/>
              <a:defRPr sz="2400" kern="1200">
                <a:solidFill>
                  <a:schemeClr val="tx1"/>
                </a:solidFill>
                <a:latin typeface="Palatino"/>
                <a:ea typeface="+mn-ea"/>
                <a:cs typeface="Palatino"/>
              </a:defRPr>
            </a:lvl1pPr>
            <a:lvl2pPr marL="742950" indent="-285750" algn="l" defTabSz="457200" rtl="0" eaLnBrk="1" latinLnBrk="0" hangingPunct="1">
              <a:spcBef>
                <a:spcPct val="20000"/>
              </a:spcBef>
              <a:buClr>
                <a:schemeClr val="accent3">
                  <a:lumMod val="50000"/>
                </a:schemeClr>
              </a:buClr>
              <a:buSzPct val="80000"/>
              <a:buFont typeface="Wingdings" charset="2"/>
              <a:buChar char="q"/>
              <a:defRPr sz="2200" kern="1200">
                <a:solidFill>
                  <a:schemeClr val="tx1"/>
                </a:solidFill>
                <a:latin typeface="Palatino"/>
                <a:ea typeface="+mn-ea"/>
                <a:cs typeface="Palatino"/>
              </a:defRPr>
            </a:lvl2pPr>
            <a:lvl3pPr marL="1143000" indent="-228600" algn="l" defTabSz="457200" rtl="0" eaLnBrk="1" latinLnBrk="0" hangingPunct="1">
              <a:spcBef>
                <a:spcPct val="20000"/>
              </a:spcBef>
              <a:buClr>
                <a:srgbClr val="CC9933"/>
              </a:buClr>
              <a:buSzPct val="120000"/>
              <a:buFont typeface="Arial"/>
              <a:buChar char="•"/>
              <a:defRPr sz="2000" kern="1200">
                <a:solidFill>
                  <a:schemeClr val="tx1"/>
                </a:solidFill>
                <a:latin typeface="Palatino"/>
                <a:ea typeface="+mn-ea"/>
                <a:cs typeface="Palatino"/>
              </a:defRPr>
            </a:lvl3pPr>
            <a:lvl4pPr marL="1600200" indent="-228600" algn="l" defTabSz="457200" rtl="0" eaLnBrk="1" latinLnBrk="0" hangingPunct="1">
              <a:spcBef>
                <a:spcPct val="20000"/>
              </a:spcBef>
              <a:buClr>
                <a:schemeClr val="accent3">
                  <a:lumMod val="50000"/>
                </a:schemeClr>
              </a:buClr>
              <a:buSzPct val="80000"/>
              <a:buFont typeface="Wingdings" charset="2"/>
              <a:buChar char="§"/>
              <a:defRPr sz="2000" kern="1200">
                <a:solidFill>
                  <a:schemeClr val="tx1"/>
                </a:solidFill>
                <a:latin typeface="Palatino"/>
                <a:ea typeface="+mn-ea"/>
                <a:cs typeface="Palatino"/>
              </a:defRPr>
            </a:lvl4pPr>
            <a:lvl5pPr marL="2057400" indent="-228600" algn="l" defTabSz="457200" rtl="0" eaLnBrk="1" latinLnBrk="0" hangingPunct="1">
              <a:spcBef>
                <a:spcPct val="20000"/>
              </a:spcBef>
              <a:buClr>
                <a:srgbClr val="CC9933"/>
              </a:buClr>
              <a:buSzPct val="60000"/>
              <a:buFont typeface="Courier New"/>
              <a:buChar char="o"/>
              <a:defRPr sz="2000" kern="1200">
                <a:solidFill>
                  <a:schemeClr val="tx1"/>
                </a:solidFill>
                <a:latin typeface="Palatino"/>
                <a:ea typeface="+mn-ea"/>
                <a:cs typeface="Palati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Benchmark TCP and UDP performance</a:t>
            </a:r>
          </a:p>
          <a:p>
            <a:pPr lvl="1"/>
            <a:r>
              <a:rPr lang="en-US" dirty="0" smtClean="0"/>
              <a:t>Sender (with single thread/go routine) keeps sending 1000 bytes packets in a for loop without wait or sleep.</a:t>
            </a:r>
          </a:p>
          <a:p>
            <a:pPr lvl="1"/>
            <a:r>
              <a:rPr lang="en-US" dirty="0" smtClean="0"/>
              <a:t>Result:</a:t>
            </a:r>
          </a:p>
          <a:p>
            <a:pPr lvl="2"/>
            <a:r>
              <a:rPr lang="en-US" dirty="0" smtClean="0"/>
              <a:t>Go language net interface introduces overheads (due to extra function calls) which affects the throughput for both TCP and UDP (especially for UDP).</a:t>
            </a:r>
          </a:p>
          <a:p>
            <a:pPr lvl="2"/>
            <a:r>
              <a:rPr lang="en-US" altLang="zh-CN" dirty="0" smtClean="0"/>
              <a:t>T</a:t>
            </a:r>
            <a:r>
              <a:rPr lang="en-US" dirty="0" smtClean="0"/>
              <a:t>he latencies for TCP and UDP are quite close for Go and C.</a:t>
            </a:r>
          </a:p>
          <a:p>
            <a:pPr lvl="2"/>
            <a:r>
              <a:rPr lang="en-US" dirty="0" smtClean="0"/>
              <a:t>For both GO and C, the latency of TCP is slightly higher than UDP, but its throughput is much higher than UDP, since TCP can batch multiple messages and improve throughput.</a:t>
            </a:r>
          </a:p>
        </p:txBody>
      </p:sp>
    </p:spTree>
    <p:extLst>
      <p:ext uri="{BB962C8B-B14F-4D97-AF65-F5344CB8AC3E}">
        <p14:creationId xmlns:p14="http://schemas.microsoft.com/office/powerpoint/2010/main" val="607422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Fan-out</a:t>
            </a:r>
            <a:endParaRPr lang="en-US" dirty="0"/>
          </a:p>
        </p:txBody>
      </p:sp>
      <p:sp>
        <p:nvSpPr>
          <p:cNvPr id="3" name="Content Placeholder 2"/>
          <p:cNvSpPr>
            <a:spLocks noGrp="1"/>
          </p:cNvSpPr>
          <p:nvPr>
            <p:ph idx="1"/>
          </p:nvPr>
        </p:nvSpPr>
        <p:spPr>
          <a:xfrm>
            <a:off x="457200" y="1056286"/>
            <a:ext cx="8229600" cy="2119841"/>
          </a:xfrm>
        </p:spPr>
        <p:txBody>
          <a:bodyPr>
            <a:normAutofit fontScale="85000" lnSpcReduction="20000"/>
          </a:bodyPr>
          <a:lstStyle/>
          <a:p>
            <a:r>
              <a:rPr lang="en-US" dirty="0" smtClean="0"/>
              <a:t>Setup</a:t>
            </a:r>
          </a:p>
          <a:p>
            <a:pPr lvl="1"/>
            <a:r>
              <a:rPr lang="en-US" dirty="0" smtClean="0"/>
              <a:t>Sender and receiver run on two different machines (Huawei S1 and S2).</a:t>
            </a:r>
          </a:p>
          <a:p>
            <a:pPr lvl="1"/>
            <a:r>
              <a:rPr lang="en-US" dirty="0" smtClean="0"/>
              <a:t>One message generation goroutine at sender side generates signal sending to each sending goroutine every 5ms which triggers the sending goroutine sending a 1000bytes message. </a:t>
            </a:r>
          </a:p>
          <a:p>
            <a:pPr lvl="2"/>
            <a:r>
              <a:rPr lang="en-US" dirty="0" smtClean="0"/>
              <a:t>Multiple connections between sender side and receiver side , each connection is handled by one goroutine at teach side.</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10</a:t>
            </a:fld>
            <a:endParaRPr lang="en-US" dirty="0"/>
          </a:p>
        </p:txBody>
      </p:sp>
      <p:pic>
        <p:nvPicPr>
          <p:cNvPr id="7" name="Picture 6"/>
          <p:cNvPicPr>
            <a:picLocks noChangeAspect="1"/>
          </p:cNvPicPr>
          <p:nvPr/>
        </p:nvPicPr>
        <p:blipFill>
          <a:blip r:embed="rId2"/>
          <a:stretch>
            <a:fillRect/>
          </a:stretch>
        </p:blipFill>
        <p:spPr>
          <a:xfrm>
            <a:off x="1401417" y="3176127"/>
            <a:ext cx="6341165" cy="3065130"/>
          </a:xfrm>
          <a:prstGeom prst="rect">
            <a:avLst/>
          </a:prstGeom>
        </p:spPr>
      </p:pic>
    </p:spTree>
    <p:extLst>
      <p:ext uri="{BB962C8B-B14F-4D97-AF65-F5344CB8AC3E}">
        <p14:creationId xmlns:p14="http://schemas.microsoft.com/office/powerpoint/2010/main" val="68095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02" y="3151666"/>
            <a:ext cx="4439585" cy="3204684"/>
          </a:xfrm>
          <a:prstGeom prst="rect">
            <a:avLst/>
          </a:prstGeom>
        </p:spPr>
      </p:pic>
      <p:sp>
        <p:nvSpPr>
          <p:cNvPr id="2" name="Title 1"/>
          <p:cNvSpPr>
            <a:spLocks noGrp="1"/>
          </p:cNvSpPr>
          <p:nvPr>
            <p:ph type="title"/>
          </p:nvPr>
        </p:nvSpPr>
        <p:spPr/>
        <p:txBody>
          <a:bodyPr/>
          <a:lstStyle/>
          <a:p>
            <a:r>
              <a:rPr lang="en-US" dirty="0" smtClean="0"/>
              <a:t>Fan-out (cont.)</a:t>
            </a:r>
            <a:endParaRPr lang="en-US" dirty="0"/>
          </a:p>
        </p:txBody>
      </p:sp>
      <p:sp>
        <p:nvSpPr>
          <p:cNvPr id="3" name="Content Placeholder 2"/>
          <p:cNvSpPr>
            <a:spLocks noGrp="1"/>
          </p:cNvSpPr>
          <p:nvPr>
            <p:ph idx="1"/>
          </p:nvPr>
        </p:nvSpPr>
        <p:spPr>
          <a:xfrm>
            <a:off x="457200" y="1056287"/>
            <a:ext cx="8229600" cy="2269843"/>
          </a:xfrm>
        </p:spPr>
        <p:txBody>
          <a:bodyPr>
            <a:normAutofit fontScale="70000" lnSpcReduction="20000"/>
          </a:bodyPr>
          <a:lstStyle/>
          <a:p>
            <a:r>
              <a:rPr lang="en-US" dirty="0" smtClean="0"/>
              <a:t>Results</a:t>
            </a:r>
          </a:p>
          <a:p>
            <a:pPr lvl="1"/>
            <a:r>
              <a:rPr lang="en-US" dirty="0" smtClean="0"/>
              <a:t>For both protocols, the average latency increases as #of concurrent connections increases (due to more outliers with longer latency caused by concurrency).</a:t>
            </a:r>
          </a:p>
          <a:p>
            <a:pPr lvl="1"/>
            <a:r>
              <a:rPr lang="en-US" dirty="0" smtClean="0"/>
              <a:t>The average latency for TCP is slightly worse than UDP, the difference is not that significant. Socket difference is not the major bottleneck here.</a:t>
            </a:r>
          </a:p>
          <a:p>
            <a:pPr lvl="1"/>
            <a:r>
              <a:rPr lang="en-US" dirty="0" smtClean="0"/>
              <a:t>TCP has slightly higher user and system CPU utilization than UDP for most cases, since TCP socket is more complicated than UDP socket.</a:t>
            </a:r>
          </a:p>
          <a:p>
            <a:pPr lvl="1"/>
            <a:r>
              <a:rPr lang="en-US" dirty="0" smtClean="0"/>
              <a:t>However, when # of concurrent connections is 512, UDP has higher user and system CPU utilization, could be that the overhead of UDP in go net interface starts to play a role.</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11</a:t>
            </a:fld>
            <a:endParaRPr lang="en-US" dirty="0"/>
          </a:p>
        </p:txBody>
      </p:sp>
      <p:graphicFrame>
        <p:nvGraphicFramePr>
          <p:cNvPr id="8" name="Chart 7"/>
          <p:cNvGraphicFramePr/>
          <p:nvPr>
            <p:extLst>
              <p:ext uri="{D42A27DB-BD31-4B8C-83A1-F6EECF244321}">
                <p14:modId xmlns:p14="http://schemas.microsoft.com/office/powerpoint/2010/main" val="290567546"/>
              </p:ext>
            </p:extLst>
          </p:nvPr>
        </p:nvGraphicFramePr>
        <p:xfrm>
          <a:off x="4731027" y="3214480"/>
          <a:ext cx="4293704" cy="31418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880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a:t>
            </a:r>
            <a:endParaRPr lang="en-US" dirty="0"/>
          </a:p>
        </p:txBody>
      </p:sp>
      <p:sp>
        <p:nvSpPr>
          <p:cNvPr id="3" name="Content Placeholder 2"/>
          <p:cNvSpPr>
            <a:spLocks noGrp="1"/>
          </p:cNvSpPr>
          <p:nvPr>
            <p:ph idx="1"/>
          </p:nvPr>
        </p:nvSpPr>
        <p:spPr>
          <a:xfrm>
            <a:off x="457200" y="1056286"/>
            <a:ext cx="8229600" cy="2395831"/>
          </a:xfrm>
        </p:spPr>
        <p:txBody>
          <a:bodyPr>
            <a:normAutofit fontScale="85000" lnSpcReduction="20000"/>
          </a:bodyPr>
          <a:lstStyle/>
          <a:p>
            <a:r>
              <a:rPr lang="en-US" dirty="0" smtClean="0"/>
              <a:t>Setup</a:t>
            </a:r>
            <a:endParaRPr lang="en-US" dirty="0"/>
          </a:p>
          <a:p>
            <a:pPr lvl="1"/>
            <a:r>
              <a:rPr lang="en-US" dirty="0"/>
              <a:t>Sender and receiver run </a:t>
            </a:r>
            <a:r>
              <a:rPr lang="en-US" dirty="0" smtClean="0"/>
              <a:t>on two </a:t>
            </a:r>
            <a:r>
              <a:rPr lang="en-US" dirty="0"/>
              <a:t>different </a:t>
            </a:r>
            <a:r>
              <a:rPr lang="en-US" dirty="0" smtClean="0"/>
              <a:t>machines (</a:t>
            </a:r>
            <a:r>
              <a:rPr lang="en-US" dirty="0"/>
              <a:t>H</a:t>
            </a:r>
            <a:r>
              <a:rPr lang="en-US" dirty="0" smtClean="0"/>
              <a:t>uawei S1 and S2).</a:t>
            </a:r>
            <a:endParaRPr lang="en-US" dirty="0"/>
          </a:p>
          <a:p>
            <a:pPr lvl="1"/>
            <a:r>
              <a:rPr lang="en-US" dirty="0" smtClean="0"/>
              <a:t>Multiple message </a:t>
            </a:r>
            <a:r>
              <a:rPr lang="en-US" dirty="0"/>
              <a:t>generation </a:t>
            </a:r>
            <a:r>
              <a:rPr lang="en-US" dirty="0" smtClean="0"/>
              <a:t>goroutines </a:t>
            </a:r>
            <a:r>
              <a:rPr lang="en-US" dirty="0"/>
              <a:t>at sender </a:t>
            </a:r>
            <a:r>
              <a:rPr lang="en-US" dirty="0" smtClean="0"/>
              <a:t>side, each generates </a:t>
            </a:r>
            <a:r>
              <a:rPr lang="en-US" dirty="0"/>
              <a:t>signal </a:t>
            </a:r>
            <a:r>
              <a:rPr lang="en-US" dirty="0" smtClean="0"/>
              <a:t>sending to the sending </a:t>
            </a:r>
            <a:r>
              <a:rPr lang="en-US" dirty="0"/>
              <a:t>goroutine every 5ms </a:t>
            </a:r>
            <a:r>
              <a:rPr lang="en-US" dirty="0" smtClean="0"/>
              <a:t>which triggers the sending goroutine sending a </a:t>
            </a:r>
            <a:r>
              <a:rPr lang="en-US" dirty="0"/>
              <a:t>1000bytes message. </a:t>
            </a:r>
          </a:p>
          <a:p>
            <a:pPr lvl="2"/>
            <a:r>
              <a:rPr lang="en-US" dirty="0" smtClean="0"/>
              <a:t>Only one connection between sender and receiver, which is handled by the sending goroutine at the sender side and receiving goroutine at the receiver side.</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12</a:t>
            </a:fld>
            <a:endParaRPr lang="en-US" dirty="0"/>
          </a:p>
        </p:txBody>
      </p:sp>
      <p:pic>
        <p:nvPicPr>
          <p:cNvPr id="7" name="Picture 6"/>
          <p:cNvPicPr>
            <a:picLocks noChangeAspect="1"/>
          </p:cNvPicPr>
          <p:nvPr/>
        </p:nvPicPr>
        <p:blipFill>
          <a:blip r:embed="rId2"/>
          <a:stretch>
            <a:fillRect/>
          </a:stretch>
        </p:blipFill>
        <p:spPr>
          <a:xfrm>
            <a:off x="1317294" y="3240382"/>
            <a:ext cx="6488391" cy="3136296"/>
          </a:xfrm>
          <a:prstGeom prst="rect">
            <a:avLst/>
          </a:prstGeom>
        </p:spPr>
      </p:pic>
    </p:spTree>
    <p:extLst>
      <p:ext uri="{BB962C8B-B14F-4D97-AF65-F5344CB8AC3E}">
        <p14:creationId xmlns:p14="http://schemas.microsoft.com/office/powerpoint/2010/main" val="90927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 y="3151667"/>
            <a:ext cx="4384545" cy="3157470"/>
          </a:xfrm>
          <a:prstGeom prst="rect">
            <a:avLst/>
          </a:prstGeom>
        </p:spPr>
      </p:pic>
      <p:sp>
        <p:nvSpPr>
          <p:cNvPr id="2" name="Title 1"/>
          <p:cNvSpPr>
            <a:spLocks noGrp="1"/>
          </p:cNvSpPr>
          <p:nvPr>
            <p:ph type="title"/>
          </p:nvPr>
        </p:nvSpPr>
        <p:spPr/>
        <p:txBody>
          <a:bodyPr/>
          <a:lstStyle/>
          <a:p>
            <a:r>
              <a:rPr lang="en-US" dirty="0" smtClean="0"/>
              <a:t>Fan-in (cont.)</a:t>
            </a:r>
            <a:endParaRPr lang="en-US" dirty="0"/>
          </a:p>
        </p:txBody>
      </p:sp>
      <p:sp>
        <p:nvSpPr>
          <p:cNvPr id="3" name="Content Placeholder 2"/>
          <p:cNvSpPr>
            <a:spLocks noGrp="1"/>
          </p:cNvSpPr>
          <p:nvPr>
            <p:ph idx="1"/>
          </p:nvPr>
        </p:nvSpPr>
        <p:spPr>
          <a:xfrm>
            <a:off x="457200" y="1056287"/>
            <a:ext cx="8229600" cy="2226559"/>
          </a:xfrm>
        </p:spPr>
        <p:txBody>
          <a:bodyPr>
            <a:normAutofit fontScale="70000" lnSpcReduction="20000"/>
          </a:bodyPr>
          <a:lstStyle/>
          <a:p>
            <a:r>
              <a:rPr lang="en-US" dirty="0" smtClean="0"/>
              <a:t>Results</a:t>
            </a:r>
          </a:p>
          <a:p>
            <a:pPr lvl="1"/>
            <a:r>
              <a:rPr lang="en-US" dirty="0" smtClean="0"/>
              <a:t>Latencies for both UDP and TCP </a:t>
            </a:r>
            <a:r>
              <a:rPr lang="en-US" altLang="zh-CN" dirty="0" smtClean="0"/>
              <a:t>are </a:t>
            </a:r>
            <a:r>
              <a:rPr lang="en-US" dirty="0" smtClean="0"/>
              <a:t>small, less than 0.1 </a:t>
            </a:r>
            <a:r>
              <a:rPr lang="en-US" dirty="0" err="1" smtClean="0"/>
              <a:t>ms.</a:t>
            </a:r>
            <a:r>
              <a:rPr lang="en-US" dirty="0" smtClean="0"/>
              <a:t> </a:t>
            </a:r>
          </a:p>
          <a:p>
            <a:pPr lvl="1"/>
            <a:r>
              <a:rPr lang="en-US" dirty="0" smtClean="0"/>
              <a:t>TCP has slightly higher latency than UDP</a:t>
            </a:r>
            <a:r>
              <a:rPr lang="en-US" dirty="0"/>
              <a:t> </a:t>
            </a:r>
            <a:r>
              <a:rPr lang="en-US" dirty="0" smtClean="0"/>
              <a:t>which is consistent with one-to-one connection experiment.</a:t>
            </a:r>
          </a:p>
          <a:p>
            <a:pPr lvl="1"/>
            <a:r>
              <a:rPr lang="en-US" dirty="0" smtClean="0"/>
              <a:t>Latency for both protocols decreases as aggregated traffic increases (# of messages increases), could be that the impact of NAPI, where it’s more efficient with larger load of traffic.</a:t>
            </a:r>
          </a:p>
          <a:p>
            <a:pPr lvl="1"/>
            <a:r>
              <a:rPr lang="en-US" dirty="0" smtClean="0"/>
              <a:t> </a:t>
            </a:r>
            <a:r>
              <a:rPr lang="en-US" altLang="zh-CN" dirty="0" smtClean="0"/>
              <a:t>The CPU utilization are close for TCP and UDP. However, </a:t>
            </a:r>
            <a:r>
              <a:rPr lang="en-US" dirty="0" smtClean="0"/>
              <a:t>UDP has slightly higher user and system CPU utilization than TCP ,</a:t>
            </a:r>
            <a:r>
              <a:rPr lang="en-US" dirty="0"/>
              <a:t> </a:t>
            </a:r>
            <a:r>
              <a:rPr lang="en-US" dirty="0" smtClean="0"/>
              <a:t>since TCP can batch messages and therefore reduces # of sent packets.</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13</a:t>
            </a:fld>
            <a:endParaRPr lang="en-US" dirty="0"/>
          </a:p>
        </p:txBody>
      </p:sp>
      <p:graphicFrame>
        <p:nvGraphicFramePr>
          <p:cNvPr id="8" name="Chart 7"/>
          <p:cNvGraphicFramePr/>
          <p:nvPr>
            <p:extLst>
              <p:ext uri="{D42A27DB-BD31-4B8C-83A1-F6EECF244321}">
                <p14:modId xmlns:p14="http://schemas.microsoft.com/office/powerpoint/2010/main" val="1094107391"/>
              </p:ext>
            </p:extLst>
          </p:nvPr>
        </p:nvGraphicFramePr>
        <p:xfrm>
          <a:off x="4731026" y="3167267"/>
          <a:ext cx="4293704" cy="31418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20371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Proposal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Conclusion from Experiment Results</a:t>
            </a:r>
          </a:p>
          <a:p>
            <a:pPr lvl="1"/>
            <a:r>
              <a:rPr lang="en-US" dirty="0" smtClean="0"/>
              <a:t>There’s no significant advantage of UDP over TCP in latency, especially when </a:t>
            </a:r>
            <a:r>
              <a:rPr lang="en-US" dirty="0"/>
              <a:t>connection concurrency is high</a:t>
            </a:r>
            <a:r>
              <a:rPr lang="en-US" dirty="0" smtClean="0"/>
              <a:t>.</a:t>
            </a:r>
          </a:p>
          <a:p>
            <a:pPr lvl="1"/>
            <a:r>
              <a:rPr lang="en-US" dirty="0" smtClean="0"/>
              <a:t>For both TCP and UDP, they have significantly higher latency in high-concurrency scenario.</a:t>
            </a:r>
          </a:p>
          <a:p>
            <a:r>
              <a:rPr lang="en-US" dirty="0" smtClean="0"/>
              <a:t>Proposed approach</a:t>
            </a:r>
          </a:p>
          <a:p>
            <a:pPr marL="914400" lvl="1" indent="-457200">
              <a:buFont typeface="+mj-lt"/>
              <a:buAutoNum type="arabicPeriod"/>
            </a:pPr>
            <a:r>
              <a:rPr lang="en-US" dirty="0" smtClean="0"/>
              <a:t>Build Reliable UDP Multicast solution (RM-UDP)</a:t>
            </a:r>
          </a:p>
          <a:p>
            <a:pPr lvl="2"/>
            <a:r>
              <a:rPr lang="en-US" dirty="0" smtClean="0"/>
              <a:t>Multicast reduces concurrency for Daemon, allowing Daemon to connect to multiple Subscribers with only one socket.</a:t>
            </a:r>
          </a:p>
          <a:p>
            <a:pPr lvl="2"/>
            <a:r>
              <a:rPr lang="en-US" dirty="0" smtClean="0"/>
              <a:t>Reliability is needed to recover from packet loss. </a:t>
            </a:r>
          </a:p>
          <a:p>
            <a:pPr lvl="3"/>
            <a:r>
              <a:rPr lang="en-US" dirty="0" smtClean="0"/>
              <a:t>Either at application or transport level</a:t>
            </a:r>
            <a:endParaRPr lang="en-US" dirty="0"/>
          </a:p>
          <a:p>
            <a:pPr marL="914400" lvl="1" indent="-457200">
              <a:buFont typeface="+mj-lt"/>
              <a:buAutoNum type="arabicPeriod"/>
            </a:pPr>
            <a:r>
              <a:rPr lang="en-US" dirty="0" smtClean="0"/>
              <a:t>Measure the performance of RM-UDP under different scenarios (</a:t>
            </a:r>
            <a:r>
              <a:rPr lang="en-US" i="1" dirty="0"/>
              <a:t>e.g.</a:t>
            </a:r>
            <a:r>
              <a:rPr lang="en-US" dirty="0"/>
              <a:t>, for subscribers with high loss rate </a:t>
            </a:r>
            <a:r>
              <a:rPr lang="en-US" dirty="0" smtClean="0"/>
              <a:t>connection)</a:t>
            </a:r>
          </a:p>
          <a:p>
            <a:pPr marL="1314450" lvl="2" indent="-457200"/>
            <a:r>
              <a:rPr lang="en-US" dirty="0" smtClean="0"/>
              <a:t>If RM-UDP is inadequate for some cases, like subscribers have a high loss rate, we can explore another extension - Hybrid </a:t>
            </a:r>
            <a:r>
              <a:rPr lang="en-US" dirty="0"/>
              <a:t>multicast-unicast </a:t>
            </a:r>
            <a:r>
              <a:rPr lang="en-US" dirty="0" smtClean="0"/>
              <a:t>option where</a:t>
            </a:r>
          </a:p>
          <a:p>
            <a:pPr lvl="3"/>
            <a:r>
              <a:rPr lang="en-US" dirty="0" smtClean="0"/>
              <a:t>Some Subscribers connect to RM-UDP Daemon.</a:t>
            </a:r>
          </a:p>
          <a:p>
            <a:pPr lvl="3"/>
            <a:r>
              <a:rPr lang="en-US" dirty="0" smtClean="0"/>
              <a:t>Some Subscribers connect to unicast TCP Daemon.</a:t>
            </a:r>
          </a:p>
          <a:p>
            <a:pPr lvl="2"/>
            <a:endParaRPr lang="en-US" dirty="0" smtClean="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14</a:t>
            </a:fld>
            <a:endParaRPr lang="en-US" dirty="0"/>
          </a:p>
        </p:txBody>
      </p:sp>
    </p:spTree>
    <p:extLst>
      <p:ext uri="{BB962C8B-B14F-4D97-AF65-F5344CB8AC3E}">
        <p14:creationId xmlns:p14="http://schemas.microsoft.com/office/powerpoint/2010/main" val="1174297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Multicast For Distributed System</a:t>
            </a:r>
            <a:endParaRPr lang="en-US" dirty="0"/>
          </a:p>
        </p:txBody>
      </p:sp>
      <p:sp>
        <p:nvSpPr>
          <p:cNvPr id="3" name="Content Placeholder 2"/>
          <p:cNvSpPr>
            <a:spLocks noGrp="1"/>
          </p:cNvSpPr>
          <p:nvPr>
            <p:ph idx="1"/>
          </p:nvPr>
        </p:nvSpPr>
        <p:spPr>
          <a:xfrm>
            <a:off x="457200" y="1056286"/>
            <a:ext cx="8376834" cy="5127538"/>
          </a:xfrm>
        </p:spPr>
        <p:txBody>
          <a:bodyPr>
            <a:normAutofit fontScale="92500" lnSpcReduction="10000"/>
          </a:bodyPr>
          <a:lstStyle/>
          <a:p>
            <a:r>
              <a:rPr lang="en-US" dirty="0" smtClean="0"/>
              <a:t>Requirements for multicast protocol </a:t>
            </a:r>
          </a:p>
          <a:p>
            <a:pPr lvl="1"/>
            <a:r>
              <a:rPr lang="en-US" dirty="0" smtClean="0"/>
              <a:t>Well supported by routers</a:t>
            </a:r>
          </a:p>
          <a:p>
            <a:pPr lvl="1"/>
            <a:r>
              <a:rPr lang="en-US" dirty="0" smtClean="0"/>
              <a:t>Suit for the RTM application</a:t>
            </a:r>
          </a:p>
          <a:p>
            <a:pPr lvl="2"/>
            <a:r>
              <a:rPr lang="en-US" dirty="0" smtClean="0"/>
              <a:t>Subscribers can join and leave the multicast group any time.</a:t>
            </a:r>
          </a:p>
          <a:p>
            <a:pPr lvl="1"/>
            <a:r>
              <a:rPr lang="en-US" dirty="0" smtClean="0"/>
              <a:t>Suit for </a:t>
            </a:r>
            <a:r>
              <a:rPr lang="en-US" b="1" dirty="0" smtClean="0"/>
              <a:t>distributed implementation of RTM </a:t>
            </a:r>
            <a:endParaRPr lang="en-US" dirty="0"/>
          </a:p>
          <a:p>
            <a:pPr lvl="2"/>
            <a:r>
              <a:rPr lang="en-US" dirty="0" smtClean="0"/>
              <a:t>Publishers of the same topic can be connected to multiple Daemons, each Daemons connects to the same set of Subscribers.</a:t>
            </a:r>
          </a:p>
          <a:p>
            <a:pPr lvl="2"/>
            <a:r>
              <a:rPr lang="en-US" dirty="0" smtClean="0"/>
              <a:t>Multiple nodes can </a:t>
            </a:r>
            <a:r>
              <a:rPr lang="en-US" dirty="0" smtClean="0"/>
              <a:t>send </a:t>
            </a:r>
            <a:r>
              <a:rPr lang="en-US" dirty="0" smtClean="0"/>
              <a:t>multicast </a:t>
            </a:r>
            <a:r>
              <a:rPr lang="en-US" dirty="0" smtClean="0"/>
              <a:t>within </a:t>
            </a:r>
            <a:r>
              <a:rPr lang="en-US" dirty="0" smtClean="0"/>
              <a:t>one multicast </a:t>
            </a:r>
            <a:r>
              <a:rPr lang="en-US" dirty="0" smtClean="0"/>
              <a:t>group.</a:t>
            </a:r>
          </a:p>
          <a:p>
            <a:r>
              <a:rPr lang="en-US" altLang="zh-CN" dirty="0" smtClean="0"/>
              <a:t>PIM SM (</a:t>
            </a:r>
            <a:r>
              <a:rPr lang="en-US" dirty="0" smtClean="0"/>
              <a:t>Protocol </a:t>
            </a:r>
            <a:r>
              <a:rPr lang="en-US" dirty="0"/>
              <a:t>Independent </a:t>
            </a:r>
            <a:r>
              <a:rPr lang="en-US" dirty="0" smtClean="0"/>
              <a:t>Multicast </a:t>
            </a:r>
            <a:r>
              <a:rPr lang="en-US" altLang="zh-CN" dirty="0" smtClean="0"/>
              <a:t>Sparse Mode)</a:t>
            </a:r>
          </a:p>
          <a:p>
            <a:pPr lvl="1"/>
            <a:r>
              <a:rPr lang="en-US" altLang="zh-CN" dirty="0" smtClean="0"/>
              <a:t>Widely supported by most routers and systems.</a:t>
            </a:r>
          </a:p>
          <a:p>
            <a:pPr lvl="1"/>
            <a:r>
              <a:rPr lang="en-US" altLang="zh-CN" dirty="0" smtClean="0"/>
              <a:t>Each node </a:t>
            </a:r>
            <a:r>
              <a:rPr lang="en-US" altLang="zh-CN" dirty="0" smtClean="0"/>
              <a:t>(either Daemon or Subscriber</a:t>
            </a:r>
            <a:r>
              <a:rPr lang="en-US" altLang="zh-CN" dirty="0" smtClean="0"/>
              <a:t>) can join and leave the multicast group.</a:t>
            </a:r>
          </a:p>
          <a:p>
            <a:pPr lvl="1"/>
            <a:r>
              <a:rPr lang="en-US" dirty="0" smtClean="0"/>
              <a:t>All the nodes can perform multicast within one multicast group, therefore all Daemons forwarding the same topic can multicast the messages </a:t>
            </a:r>
            <a:r>
              <a:rPr lang="en-US" dirty="0" smtClean="0"/>
              <a:t>within </a:t>
            </a:r>
            <a:r>
              <a:rPr lang="en-US" dirty="0" smtClean="0"/>
              <a:t>the same multicast group.</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15</a:t>
            </a:fld>
            <a:endParaRPr lang="en-US" dirty="0"/>
          </a:p>
        </p:txBody>
      </p:sp>
    </p:spTree>
    <p:extLst>
      <p:ext uri="{BB962C8B-B14F-4D97-AF65-F5344CB8AC3E}">
        <p14:creationId xmlns:p14="http://schemas.microsoft.com/office/powerpoint/2010/main" val="1280493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altLang="zh-CN" dirty="0" smtClean="0"/>
              <a:t>eliable </a:t>
            </a:r>
            <a:r>
              <a:rPr lang="en-US" dirty="0"/>
              <a:t>UDP Multicast</a:t>
            </a:r>
          </a:p>
        </p:txBody>
      </p:sp>
      <p:sp>
        <p:nvSpPr>
          <p:cNvPr id="3" name="Content Placeholder 2"/>
          <p:cNvSpPr>
            <a:spLocks noGrp="1"/>
          </p:cNvSpPr>
          <p:nvPr>
            <p:ph idx="1"/>
          </p:nvPr>
        </p:nvSpPr>
        <p:spPr/>
        <p:txBody>
          <a:bodyPr>
            <a:normAutofit fontScale="92500" lnSpcReduction="10000"/>
          </a:bodyPr>
          <a:lstStyle/>
          <a:p>
            <a:r>
              <a:rPr lang="en-US" dirty="0" smtClean="0"/>
              <a:t>Reliable UDP Multicast with PIM SM</a:t>
            </a:r>
          </a:p>
          <a:p>
            <a:pPr lvl="1"/>
            <a:r>
              <a:rPr lang="en-US" dirty="0" smtClean="0"/>
              <a:t>Enable end-to-end message reliable delivery.</a:t>
            </a:r>
          </a:p>
          <a:p>
            <a:pPr lvl="1"/>
            <a:r>
              <a:rPr lang="en-US" dirty="0" smtClean="0"/>
              <a:t>Dramatically reduces the complexity (socket numbers) in both Daemon and Subscriber side.</a:t>
            </a:r>
          </a:p>
          <a:p>
            <a:pPr lvl="1"/>
            <a:r>
              <a:rPr lang="en-US" dirty="0" smtClean="0"/>
              <a:t>Support for distributed implementation of RTM.</a:t>
            </a:r>
          </a:p>
          <a:p>
            <a:r>
              <a:rPr lang="en-US" dirty="0" smtClean="0"/>
              <a:t>Setup for Daemon and Subscriber Connection:</a:t>
            </a:r>
          </a:p>
          <a:p>
            <a:pPr lvl="1"/>
            <a:r>
              <a:rPr lang="en-US" dirty="0" smtClean="0"/>
              <a:t>For each topic creates one multicast group using one multicast address in 224.0.0.0/4.</a:t>
            </a:r>
          </a:p>
          <a:p>
            <a:pPr lvl="1"/>
            <a:r>
              <a:rPr lang="en-US" dirty="0" smtClean="0"/>
              <a:t>Daemon:  join a multicast group for each </a:t>
            </a:r>
            <a:r>
              <a:rPr lang="en-US" dirty="0" smtClean="0"/>
              <a:t>topic.</a:t>
            </a:r>
            <a:endParaRPr lang="en-US" dirty="0" smtClean="0"/>
          </a:p>
          <a:p>
            <a:pPr lvl="1"/>
            <a:r>
              <a:rPr lang="en-US" dirty="0" smtClean="0"/>
              <a:t>Subscriber: join a multicast group for each topic.</a:t>
            </a:r>
          </a:p>
          <a:p>
            <a:r>
              <a:rPr lang="en-US" dirty="0" smtClean="0"/>
              <a:t>Work scope:</a:t>
            </a:r>
          </a:p>
          <a:p>
            <a:pPr lvl="1"/>
            <a:r>
              <a:rPr lang="en-US" dirty="0" smtClean="0"/>
              <a:t>Change the message sending and receiving part of RTM Daemon and Subscriber.</a:t>
            </a:r>
          </a:p>
          <a:p>
            <a:pPr lvl="1"/>
            <a:r>
              <a:rPr lang="en-US" dirty="0" smtClean="0"/>
              <a:t>Add reliability mechanisms: sending window, </a:t>
            </a:r>
            <a:r>
              <a:rPr lang="en-US" dirty="0" err="1" smtClean="0"/>
              <a:t>ack</a:t>
            </a:r>
            <a:r>
              <a:rPr lang="en-US" dirty="0" smtClean="0"/>
              <a:t> or </a:t>
            </a:r>
            <a:r>
              <a:rPr lang="en-US" dirty="0" err="1" smtClean="0"/>
              <a:t>nack</a:t>
            </a:r>
            <a:r>
              <a:rPr lang="en-US" dirty="0" smtClean="0"/>
              <a:t>, retransmission &amp; so on.</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16</a:t>
            </a:fld>
            <a:endParaRPr lang="en-US" dirty="0"/>
          </a:p>
        </p:txBody>
      </p:sp>
    </p:spTree>
    <p:extLst>
      <p:ext uri="{BB962C8B-B14F-4D97-AF65-F5344CB8AC3E}">
        <p14:creationId xmlns:p14="http://schemas.microsoft.com/office/powerpoint/2010/main" val="1578680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fontScale="70000" lnSpcReduction="20000"/>
          </a:bodyPr>
          <a:lstStyle/>
          <a:p>
            <a:r>
              <a:rPr lang="en-US" dirty="0"/>
              <a:t>[1]	M. </a:t>
            </a:r>
            <a:r>
              <a:rPr lang="en-US" dirty="0" err="1"/>
              <a:t>Mellia</a:t>
            </a:r>
            <a:r>
              <a:rPr lang="en-US" dirty="0"/>
              <a:t>, M. </a:t>
            </a:r>
            <a:r>
              <a:rPr lang="en-US" dirty="0" err="1"/>
              <a:t>Meo</a:t>
            </a:r>
            <a:r>
              <a:rPr lang="en-US" dirty="0"/>
              <a:t>, and C. </a:t>
            </a:r>
            <a:r>
              <a:rPr lang="en-US" dirty="0" err="1"/>
              <a:t>Casetti</a:t>
            </a:r>
            <a:r>
              <a:rPr lang="en-US" dirty="0"/>
              <a:t>, “TCP smart framing: a segmentation algorithm to reduce TCP latency,” </a:t>
            </a:r>
            <a:r>
              <a:rPr lang="en-US" i="1" dirty="0"/>
              <a:t>IEEE/ACM Transactions on Networking (TON)</a:t>
            </a:r>
            <a:r>
              <a:rPr lang="en-US" dirty="0"/>
              <a:t>, vol. 13, no. 2, pp. 316–329, 2005</a:t>
            </a:r>
            <a:r>
              <a:rPr lang="en-US" dirty="0" smtClean="0"/>
              <a:t>.</a:t>
            </a:r>
          </a:p>
          <a:p>
            <a:r>
              <a:rPr lang="en-US" dirty="0" smtClean="0"/>
              <a:t>[2]</a:t>
            </a:r>
            <a:r>
              <a:rPr lang="en-US" dirty="0"/>
              <a:t>	A. </a:t>
            </a:r>
            <a:r>
              <a:rPr lang="en-US" dirty="0" err="1"/>
              <a:t>Goel</a:t>
            </a:r>
            <a:r>
              <a:rPr lang="en-US" dirty="0"/>
              <a:t>, C. </a:t>
            </a:r>
            <a:r>
              <a:rPr lang="en-US" dirty="0" err="1"/>
              <a:t>Krasic</a:t>
            </a:r>
            <a:r>
              <a:rPr lang="en-US" dirty="0"/>
              <a:t>, and J. Walpole, “Low-latency adaptive streaming over </a:t>
            </a:r>
            <a:r>
              <a:rPr lang="en-US" dirty="0" err="1"/>
              <a:t>tcp</a:t>
            </a:r>
            <a:r>
              <a:rPr lang="en-US" dirty="0"/>
              <a:t>,” </a:t>
            </a:r>
            <a:r>
              <a:rPr lang="en-US" i="1" dirty="0"/>
              <a:t>ACM Transactions on Multimedia Computing, Communications, and Applications (TOMM)</a:t>
            </a:r>
            <a:r>
              <a:rPr lang="en-US" dirty="0"/>
              <a:t>, vol. 4, no. 3, pp. 20–20, Aug. 2008</a:t>
            </a:r>
            <a:r>
              <a:rPr lang="en-US" dirty="0" smtClean="0"/>
              <a:t>.</a:t>
            </a:r>
          </a:p>
          <a:p>
            <a:r>
              <a:rPr lang="en-US" dirty="0" smtClean="0"/>
              <a:t>[3]</a:t>
            </a:r>
            <a:r>
              <a:rPr lang="en-US" dirty="0"/>
              <a:t>	Y. </a:t>
            </a:r>
            <a:r>
              <a:rPr lang="en-US" dirty="0" err="1"/>
              <a:t>Gu</a:t>
            </a:r>
            <a:r>
              <a:rPr lang="en-US" dirty="0"/>
              <a:t> and R. L. Grossman, “UDT: UDP-based data transfer for high-speed wide area networks,” </a:t>
            </a:r>
            <a:r>
              <a:rPr lang="en-US" i="1" dirty="0"/>
              <a:t>Computer Networks</a:t>
            </a:r>
            <a:r>
              <a:rPr lang="en-US" dirty="0"/>
              <a:t>, vol. 51, no. 7, pp. 1777–1799, May 2007</a:t>
            </a:r>
            <a:r>
              <a:rPr lang="en-US" dirty="0" smtClean="0"/>
              <a:t>.</a:t>
            </a:r>
          </a:p>
          <a:p>
            <a:r>
              <a:rPr lang="en-US" dirty="0" smtClean="0"/>
              <a:t>[4]</a:t>
            </a:r>
            <a:r>
              <a:rPr lang="en-US" dirty="0"/>
              <a:t>	“Aeron - Efficient reliable UDP unicast, UDP multicast, and IPC message transport.” [Online]. Available: https://</a:t>
            </a:r>
            <a:r>
              <a:rPr lang="en-US" dirty="0" err="1"/>
              <a:t>github.com</a:t>
            </a:r>
            <a:r>
              <a:rPr lang="en-US" dirty="0"/>
              <a:t>/real-logic/Aeron. [Accessed: 15-Oct-2016</a:t>
            </a:r>
            <a:r>
              <a:rPr lang="en-US" dirty="0" smtClean="0"/>
              <a:t>].</a:t>
            </a:r>
          </a:p>
          <a:p>
            <a:r>
              <a:rPr lang="en-US" dirty="0" smtClean="0"/>
              <a:t>[5]</a:t>
            </a:r>
            <a:r>
              <a:rPr lang="en-US" dirty="0"/>
              <a:t>	E. </a:t>
            </a:r>
            <a:r>
              <a:rPr lang="en-US" dirty="0" err="1"/>
              <a:t>Jeong</a:t>
            </a:r>
            <a:r>
              <a:rPr lang="en-US" dirty="0"/>
              <a:t>, S. Woo, M. </a:t>
            </a:r>
            <a:r>
              <a:rPr lang="en-US" dirty="0" err="1"/>
              <a:t>Jamshed</a:t>
            </a:r>
            <a:r>
              <a:rPr lang="en-US" dirty="0"/>
              <a:t>, H. </a:t>
            </a:r>
            <a:r>
              <a:rPr lang="en-US" dirty="0" err="1"/>
              <a:t>Jeong</a:t>
            </a:r>
            <a:r>
              <a:rPr lang="en-US" dirty="0"/>
              <a:t>, and S. </a:t>
            </a:r>
            <a:r>
              <a:rPr lang="en-US" dirty="0" err="1"/>
              <a:t>Ihm</a:t>
            </a:r>
            <a:r>
              <a:rPr lang="en-US" dirty="0"/>
              <a:t>, “</a:t>
            </a:r>
            <a:r>
              <a:rPr lang="en-US" dirty="0" err="1"/>
              <a:t>mTCP</a:t>
            </a:r>
            <a:r>
              <a:rPr lang="en-US" dirty="0"/>
              <a:t>: a highly scalable user-level TCP stack for multicore systems,” </a:t>
            </a:r>
            <a:r>
              <a:rPr lang="en-US" dirty="0" smtClean="0"/>
              <a:t>USENIX NSDI, 2014.</a:t>
            </a:r>
          </a:p>
          <a:p>
            <a:r>
              <a:rPr lang="en-US" dirty="0" smtClean="0"/>
              <a:t>[6]</a:t>
            </a:r>
            <a:r>
              <a:rPr lang="en-US" dirty="0"/>
              <a:t>	S. Han, S. Marshall, and B. G. Chun, “</a:t>
            </a:r>
            <a:r>
              <a:rPr lang="en-US" dirty="0" err="1"/>
              <a:t>MegaPipe</a:t>
            </a:r>
            <a:r>
              <a:rPr lang="en-US" dirty="0"/>
              <a:t>: A New Programming Interface for Scalable Network I/O | USENIX,” </a:t>
            </a:r>
            <a:r>
              <a:rPr lang="en-US" dirty="0" smtClean="0"/>
              <a:t>USENIX OSDI, </a:t>
            </a:r>
            <a:r>
              <a:rPr lang="en-US" dirty="0"/>
              <a:t>2012</a:t>
            </a:r>
            <a:r>
              <a:rPr lang="en-US" dirty="0" smtClean="0"/>
              <a:t>.</a:t>
            </a:r>
          </a:p>
          <a:p>
            <a:r>
              <a:rPr lang="en-US" dirty="0" smtClean="0"/>
              <a:t>[7]</a:t>
            </a:r>
            <a:r>
              <a:rPr lang="en-US" dirty="0"/>
              <a:t>	“</a:t>
            </a:r>
            <a:r>
              <a:rPr lang="en-US" dirty="0" err="1"/>
              <a:t>Fastsocket</a:t>
            </a:r>
            <a:r>
              <a:rPr lang="en-US" dirty="0"/>
              <a:t>.” [Online]. Available: https://</a:t>
            </a:r>
            <a:r>
              <a:rPr lang="en-US" dirty="0" err="1"/>
              <a:t>github.com</a:t>
            </a:r>
            <a:r>
              <a:rPr lang="en-US" dirty="0"/>
              <a:t>/</a:t>
            </a:r>
            <a:r>
              <a:rPr lang="en-US" dirty="0" err="1"/>
              <a:t>fastos</a:t>
            </a:r>
            <a:r>
              <a:rPr lang="en-US" dirty="0"/>
              <a:t>/</a:t>
            </a:r>
            <a:r>
              <a:rPr lang="en-US" dirty="0" err="1"/>
              <a:t>fastsocket</a:t>
            </a:r>
            <a:r>
              <a:rPr lang="en-US" dirty="0"/>
              <a:t>. [Accessed: 15-Oct-2016].</a:t>
            </a:r>
            <a:endParaRPr lang="en-US" dirty="0" smtClean="0"/>
          </a:p>
          <a:p>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17</a:t>
            </a:fld>
            <a:endParaRPr lang="en-US" dirty="0"/>
          </a:p>
        </p:txBody>
      </p:sp>
    </p:spTree>
    <p:extLst>
      <p:ext uri="{BB962C8B-B14F-4D97-AF65-F5344CB8AC3E}">
        <p14:creationId xmlns:p14="http://schemas.microsoft.com/office/powerpoint/2010/main" val="1426758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Connections </a:t>
            </a:r>
            <a:r>
              <a:rPr lang="en-US" dirty="0"/>
              <a:t>in RTM</a:t>
            </a:r>
          </a:p>
          <a:p>
            <a:r>
              <a:rPr lang="en-US" dirty="0" smtClean="0"/>
              <a:t>Design Goal</a:t>
            </a:r>
          </a:p>
          <a:p>
            <a:r>
              <a:rPr kumimoji="1" lang="en-US" altLang="zh-CN" dirty="0"/>
              <a:t>Existing Protocols or </a:t>
            </a:r>
            <a:r>
              <a:rPr kumimoji="1" lang="en-US" altLang="zh-CN" dirty="0" smtClean="0"/>
              <a:t>Solutions</a:t>
            </a:r>
          </a:p>
          <a:p>
            <a:r>
              <a:rPr lang="en-US" dirty="0" smtClean="0"/>
              <a:t>TCP vs. UDP Performance</a:t>
            </a:r>
          </a:p>
          <a:p>
            <a:pPr lvl="1"/>
            <a:r>
              <a:rPr lang="en-US" dirty="0" smtClean="0"/>
              <a:t>Experiment Setup</a:t>
            </a:r>
          </a:p>
          <a:p>
            <a:pPr lvl="1"/>
            <a:r>
              <a:rPr lang="en-US" dirty="0" smtClean="0"/>
              <a:t>One-to-one Connection</a:t>
            </a:r>
          </a:p>
          <a:p>
            <a:pPr lvl="1"/>
            <a:r>
              <a:rPr lang="en-US" dirty="0" smtClean="0"/>
              <a:t>Fan-out Model</a:t>
            </a:r>
          </a:p>
          <a:p>
            <a:pPr lvl="1"/>
            <a:r>
              <a:rPr lang="en-US" dirty="0" smtClean="0"/>
              <a:t>Fan-in Model</a:t>
            </a:r>
          </a:p>
          <a:p>
            <a:r>
              <a:rPr lang="en-US" dirty="0" smtClean="0"/>
              <a:t>Proposal</a:t>
            </a:r>
          </a:p>
          <a:p>
            <a:pPr lvl="1"/>
            <a:r>
              <a:rPr lang="en-US" dirty="0" smtClean="0"/>
              <a:t>Approach: Reliable Multicast UDP</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a:t>
            </a:fld>
            <a:endParaRPr lang="en-US" dirty="0"/>
          </a:p>
        </p:txBody>
      </p:sp>
    </p:spTree>
    <p:extLst>
      <p:ext uri="{BB962C8B-B14F-4D97-AF65-F5344CB8AC3E}">
        <p14:creationId xmlns:p14="http://schemas.microsoft.com/office/powerpoint/2010/main" val="663917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in RTM</a:t>
            </a:r>
            <a:endParaRPr lang="en-US" dirty="0"/>
          </a:p>
        </p:txBody>
      </p:sp>
      <p:sp>
        <p:nvSpPr>
          <p:cNvPr id="3" name="Content Placeholder 2"/>
          <p:cNvSpPr>
            <a:spLocks noGrp="1"/>
          </p:cNvSpPr>
          <p:nvPr>
            <p:ph idx="1"/>
          </p:nvPr>
        </p:nvSpPr>
        <p:spPr/>
        <p:txBody>
          <a:bodyPr>
            <a:normAutofit fontScale="92500"/>
          </a:bodyPr>
          <a:lstStyle/>
          <a:p>
            <a:pPr marL="457200" indent="-457200">
              <a:buFont typeface="+mj-lt"/>
              <a:buAutoNum type="arabicPeriod"/>
            </a:pPr>
            <a:r>
              <a:rPr lang="en-US" dirty="0" smtClean="0"/>
              <a:t>Connections with Lookup Daemon</a:t>
            </a:r>
          </a:p>
          <a:p>
            <a:pPr lvl="1"/>
            <a:r>
              <a:rPr lang="en-US" dirty="0" smtClean="0"/>
              <a:t>Publisher and Lookup Daemon</a:t>
            </a:r>
          </a:p>
          <a:p>
            <a:pPr lvl="2"/>
            <a:r>
              <a:rPr lang="en-US" dirty="0" smtClean="0"/>
              <a:t>One-time connection, exchange setup information</a:t>
            </a:r>
          </a:p>
          <a:p>
            <a:pPr lvl="1"/>
            <a:r>
              <a:rPr lang="en-US" dirty="0" smtClean="0"/>
              <a:t>Subscriber and Lookup Daemon</a:t>
            </a:r>
          </a:p>
          <a:p>
            <a:pPr lvl="2"/>
            <a:r>
              <a:rPr lang="en-US" dirty="0" smtClean="0"/>
              <a:t>One-time connection, exchange setup information</a:t>
            </a:r>
          </a:p>
          <a:p>
            <a:pPr lvl="1"/>
            <a:r>
              <a:rPr lang="en-US" dirty="0" smtClean="0"/>
              <a:t>RTM Daemon and Lookup Daemon</a:t>
            </a:r>
          </a:p>
          <a:p>
            <a:pPr lvl="2"/>
            <a:r>
              <a:rPr lang="en-US" dirty="0" smtClean="0"/>
              <a:t>Persistent connection, setup and update configuration information</a:t>
            </a:r>
          </a:p>
          <a:p>
            <a:r>
              <a:rPr lang="en-US" dirty="0" smtClean="0"/>
              <a:t>Connection characteristics</a:t>
            </a:r>
          </a:p>
          <a:p>
            <a:pPr lvl="1"/>
            <a:r>
              <a:rPr lang="en-US" dirty="0" smtClean="0"/>
              <a:t>Low concurrency, either one-time connection or limited number of persistent connections (only 10s of RTM daemons)</a:t>
            </a:r>
          </a:p>
          <a:p>
            <a:pPr lvl="1"/>
            <a:r>
              <a:rPr lang="en-US" dirty="0" smtClean="0"/>
              <a:t>Low traffic, not much information is exchanged.</a:t>
            </a:r>
          </a:p>
          <a:p>
            <a:pPr>
              <a:buSzPct val="120000"/>
              <a:buFont typeface="Symbol" panose="05050102010706020507" pitchFamily="18" charset="2"/>
              <a:buChar char="Þ"/>
            </a:pPr>
            <a:r>
              <a:rPr lang="en-US" dirty="0" smtClean="0"/>
              <a:t>TCP is a good enough since it’s already highly optimized and provides reliability and retransmission.  </a:t>
            </a:r>
          </a:p>
          <a:p>
            <a:pPr lvl="1"/>
            <a:endParaRPr lang="en-US" dirty="0" smtClean="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2</a:t>
            </a:fld>
            <a:endParaRPr lang="en-US" dirty="0"/>
          </a:p>
        </p:txBody>
      </p:sp>
    </p:spTree>
    <p:extLst>
      <p:ext uri="{BB962C8B-B14F-4D97-AF65-F5344CB8AC3E}">
        <p14:creationId xmlns:p14="http://schemas.microsoft.com/office/powerpoint/2010/main" val="1072507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in RTM (cont.)</a:t>
            </a:r>
            <a:endParaRPr lang="en-US" dirty="0"/>
          </a:p>
        </p:txBody>
      </p:sp>
      <p:sp>
        <p:nvSpPr>
          <p:cNvPr id="3" name="Content Placeholder 2"/>
          <p:cNvSpPr>
            <a:spLocks noGrp="1"/>
          </p:cNvSpPr>
          <p:nvPr>
            <p:ph idx="1"/>
          </p:nvPr>
        </p:nvSpPr>
        <p:spPr>
          <a:xfrm>
            <a:off x="457200" y="1056286"/>
            <a:ext cx="8229600" cy="5300064"/>
          </a:xfrm>
        </p:spPr>
        <p:txBody>
          <a:bodyPr>
            <a:normAutofit fontScale="92500"/>
          </a:bodyPr>
          <a:lstStyle/>
          <a:p>
            <a:pPr marL="457200" indent="-457200">
              <a:buFont typeface="+mj-lt"/>
              <a:buAutoNum type="arabicPeriod" startAt="2"/>
            </a:pPr>
            <a:r>
              <a:rPr lang="en-US" dirty="0" smtClean="0"/>
              <a:t>Connections with RTM Daemon</a:t>
            </a:r>
          </a:p>
          <a:p>
            <a:pPr lvl="1"/>
            <a:r>
              <a:rPr lang="en-US" dirty="0" smtClean="0"/>
              <a:t>Publishers and RTM Daemon</a:t>
            </a:r>
          </a:p>
          <a:p>
            <a:pPr lvl="2"/>
            <a:r>
              <a:rPr lang="en-US" dirty="0" smtClean="0"/>
              <a:t>Persistent connection, 100s of publishers send messages to Daemon and Daemon sends back message </a:t>
            </a:r>
            <a:r>
              <a:rPr lang="en-US" dirty="0" err="1" smtClean="0"/>
              <a:t>acks</a:t>
            </a:r>
            <a:endParaRPr lang="en-US" dirty="0" smtClean="0"/>
          </a:p>
          <a:p>
            <a:pPr lvl="1"/>
            <a:r>
              <a:rPr lang="en-US" dirty="0" smtClean="0"/>
              <a:t>RTM Daemon and Subscribers</a:t>
            </a:r>
          </a:p>
          <a:p>
            <a:pPr lvl="2"/>
            <a:r>
              <a:rPr lang="en-US" dirty="0" smtClean="0"/>
              <a:t>Persistent connection, daemon sends messages to subscribers (up to 1000s), and subscribers send back message </a:t>
            </a:r>
            <a:r>
              <a:rPr lang="en-US" dirty="0" err="1" smtClean="0"/>
              <a:t>acks</a:t>
            </a:r>
            <a:endParaRPr lang="en-US" dirty="0" smtClean="0"/>
          </a:p>
          <a:p>
            <a:r>
              <a:rPr lang="en-US" dirty="0" smtClean="0"/>
              <a:t>Connection characteristics</a:t>
            </a:r>
          </a:p>
          <a:p>
            <a:pPr lvl="1"/>
            <a:r>
              <a:rPr lang="en-US" dirty="0" smtClean="0"/>
              <a:t>High concurrency, one-to-many message transmission </a:t>
            </a:r>
            <a:r>
              <a:rPr lang="en-US" altLang="zh-CN" dirty="0" smtClean="0"/>
              <a:t>or many-to-one message transmission</a:t>
            </a:r>
          </a:p>
          <a:p>
            <a:pPr lvl="1"/>
            <a:r>
              <a:rPr lang="en-US" dirty="0" smtClean="0"/>
              <a:t>Experiments identified scenarios with potential for high latency for connections </a:t>
            </a:r>
            <a:r>
              <a:rPr lang="en-US" b="1" dirty="0" smtClean="0"/>
              <a:t>between RTM Daemon and subscribers</a:t>
            </a:r>
          </a:p>
          <a:p>
            <a:pPr lvl="2"/>
            <a:r>
              <a:rPr lang="en-US" dirty="0" smtClean="0"/>
              <a:t>Main scalability problem: 1000s of subscribers</a:t>
            </a:r>
          </a:p>
          <a:p>
            <a:pPr>
              <a:buSzPct val="120000"/>
              <a:buFont typeface="Symbol" panose="05050102010706020507" pitchFamily="18" charset="2"/>
              <a:buChar char="Þ"/>
            </a:pPr>
            <a:r>
              <a:rPr lang="en-US" dirty="0" smtClean="0"/>
              <a:t>Transport protocol should be scalable and able to handle high </a:t>
            </a:r>
            <a:r>
              <a:rPr lang="en-US" dirty="0"/>
              <a:t>transmission </a:t>
            </a:r>
            <a:r>
              <a:rPr lang="en-US" dirty="0" smtClean="0"/>
              <a:t>concurrency</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3</a:t>
            </a:fld>
            <a:endParaRPr lang="en-US" dirty="0"/>
          </a:p>
        </p:txBody>
      </p:sp>
    </p:spTree>
    <p:extLst>
      <p:ext uri="{BB962C8B-B14F-4D97-AF65-F5344CB8AC3E}">
        <p14:creationId xmlns:p14="http://schemas.microsoft.com/office/powerpoint/2010/main" val="1619426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Design Goal</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Transport protocol For RTM</a:t>
            </a:r>
          </a:p>
          <a:p>
            <a:pPr lvl="1"/>
            <a:r>
              <a:rPr kumimoji="1" lang="en-US" altLang="zh-CN" dirty="0" smtClean="0"/>
              <a:t>Performance</a:t>
            </a:r>
          </a:p>
          <a:p>
            <a:pPr marL="1371600" lvl="2" indent="-457200">
              <a:buFont typeface="+mj-lt"/>
              <a:buAutoNum type="arabicPeriod"/>
            </a:pPr>
            <a:r>
              <a:rPr kumimoji="1" lang="en-US" altLang="zh-CN" dirty="0" smtClean="0"/>
              <a:t>Minimize per message latency between daemon and subscriber</a:t>
            </a:r>
          </a:p>
          <a:p>
            <a:pPr marL="1371600" lvl="2" indent="-457200">
              <a:buFont typeface="+mj-lt"/>
              <a:buAutoNum type="arabicPeriod"/>
            </a:pPr>
            <a:r>
              <a:rPr kumimoji="1" lang="en-US" altLang="zh-CN" dirty="0" smtClean="0"/>
              <a:t>Preserve high message throughput</a:t>
            </a:r>
          </a:p>
          <a:p>
            <a:pPr marL="1371600" lvl="2" indent="-457200">
              <a:buFont typeface="+mj-lt"/>
              <a:buAutoNum type="arabicPeriod"/>
            </a:pPr>
            <a:r>
              <a:rPr kumimoji="1" lang="en-US" altLang="zh-CN" dirty="0" smtClean="0"/>
              <a:t>Minimize CPU consumption</a:t>
            </a:r>
          </a:p>
          <a:p>
            <a:pPr lvl="1"/>
            <a:r>
              <a:rPr kumimoji="1" lang="en-US" altLang="zh-CN" dirty="0" smtClean="0"/>
              <a:t>Scalability</a:t>
            </a:r>
          </a:p>
          <a:p>
            <a:pPr lvl="2"/>
            <a:r>
              <a:rPr kumimoji="1" lang="en-US" altLang="zh-CN" dirty="0" smtClean="0"/>
              <a:t>Ability to scale to 1000s concurrent connections</a:t>
            </a:r>
          </a:p>
          <a:p>
            <a:pPr lvl="1"/>
            <a:r>
              <a:rPr kumimoji="1" lang="en-US" altLang="zh-CN" dirty="0" smtClean="0"/>
              <a:t>Reliability</a:t>
            </a:r>
          </a:p>
          <a:p>
            <a:pPr lvl="2"/>
            <a:r>
              <a:rPr kumimoji="1" lang="en-US" altLang="zh-CN" dirty="0" smtClean="0"/>
              <a:t>Reliable delivery of messages (either through transport or application level reliability)</a:t>
            </a:r>
          </a:p>
          <a:p>
            <a:pPr lvl="2"/>
            <a:r>
              <a:rPr kumimoji="1" lang="en-US" altLang="zh-CN" dirty="0" smtClean="0"/>
              <a:t>In-order message delivery optional, since in-order hurts latency when message loss happens.</a:t>
            </a:r>
          </a:p>
        </p:txBody>
      </p:sp>
      <p:sp>
        <p:nvSpPr>
          <p:cNvPr id="4" name="日期占位符 3"/>
          <p:cNvSpPr>
            <a:spLocks noGrp="1"/>
          </p:cNvSpPr>
          <p:nvPr>
            <p:ph type="dt" sz="half" idx="10"/>
          </p:nvPr>
        </p:nvSpPr>
        <p:spPr/>
        <p:txBody>
          <a:bodyPr/>
          <a:lstStyle/>
          <a:p>
            <a:fld id="{F7161DE3-A898-AC47-9303-CB7C2BAE5434}" type="datetime1">
              <a:rPr lang="en-US" smtClean="0"/>
              <a:t>10/21/16</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20E9FC0C-25CF-334A-B910-44A385CE0D1A}" type="slidenum">
              <a:rPr lang="en-US" smtClean="0"/>
              <a:pPr/>
              <a:t>4</a:t>
            </a:fld>
            <a:endParaRPr lang="en-US" dirty="0"/>
          </a:p>
        </p:txBody>
      </p:sp>
    </p:spTree>
    <p:extLst>
      <p:ext uri="{BB962C8B-B14F-4D97-AF65-F5344CB8AC3E}">
        <p14:creationId xmlns:p14="http://schemas.microsoft.com/office/powerpoint/2010/main" val="2725226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Existing Protocols or Solutions</a:t>
            </a:r>
          </a:p>
        </p:txBody>
      </p:sp>
      <p:sp>
        <p:nvSpPr>
          <p:cNvPr id="3" name="Content Placeholder 2"/>
          <p:cNvSpPr>
            <a:spLocks noGrp="1"/>
          </p:cNvSpPr>
          <p:nvPr>
            <p:ph idx="1"/>
          </p:nvPr>
        </p:nvSpPr>
        <p:spPr/>
        <p:txBody>
          <a:bodyPr>
            <a:normAutofit fontScale="92500" lnSpcReduction="20000"/>
          </a:bodyPr>
          <a:lstStyle/>
          <a:p>
            <a:r>
              <a:rPr kumimoji="1" lang="en-US" altLang="zh-CN" dirty="0" smtClean="0"/>
              <a:t>TCP </a:t>
            </a:r>
          </a:p>
          <a:p>
            <a:pPr lvl="1"/>
            <a:r>
              <a:rPr kumimoji="1" lang="en-US" altLang="zh-CN" dirty="0" smtClean="0"/>
              <a:t>Widely </a:t>
            </a:r>
            <a:r>
              <a:rPr kumimoji="1" lang="en-US" altLang="zh-CN" dirty="0"/>
              <a:t>used and highly optimized in current network stack</a:t>
            </a:r>
          </a:p>
          <a:p>
            <a:pPr lvl="1"/>
            <a:r>
              <a:rPr kumimoji="1" lang="en-US" altLang="zh-CN" dirty="0" smtClean="0"/>
              <a:t>Already provides </a:t>
            </a:r>
            <a:r>
              <a:rPr kumimoji="1" lang="en-US" altLang="zh-CN" dirty="0"/>
              <a:t>reliability and high </a:t>
            </a:r>
            <a:r>
              <a:rPr kumimoji="1" lang="en-US" altLang="zh-CN" dirty="0" smtClean="0"/>
              <a:t>throughput</a:t>
            </a:r>
          </a:p>
          <a:p>
            <a:pPr lvl="1"/>
            <a:r>
              <a:rPr kumimoji="1" lang="en-US" altLang="zh-CN" dirty="0" smtClean="0"/>
              <a:t>But does not guarantee latency</a:t>
            </a:r>
            <a:endParaRPr kumimoji="1" lang="en-US" altLang="zh-CN" dirty="0"/>
          </a:p>
          <a:p>
            <a:r>
              <a:rPr kumimoji="1" lang="en-US" altLang="zh-CN" dirty="0" smtClean="0"/>
              <a:t>Variations or improvements based on TCP</a:t>
            </a:r>
          </a:p>
          <a:p>
            <a:pPr lvl="1"/>
            <a:r>
              <a:rPr kumimoji="1" lang="en-US" altLang="zh-CN" dirty="0"/>
              <a:t>Reduce blocking </a:t>
            </a:r>
            <a:r>
              <a:rPr kumimoji="1" lang="en-US" altLang="zh-CN" dirty="0" smtClean="0"/>
              <a:t>latency with </a:t>
            </a:r>
            <a:r>
              <a:rPr kumimoji="1" lang="en-US" altLang="zh-CN" dirty="0"/>
              <a:t>smart </a:t>
            </a:r>
            <a:r>
              <a:rPr kumimoji="1" lang="en-US" altLang="zh-CN" dirty="0" smtClean="0"/>
              <a:t>framing [1]</a:t>
            </a:r>
            <a:endParaRPr kumimoji="1" lang="en-US" altLang="zh-CN" dirty="0"/>
          </a:p>
          <a:p>
            <a:pPr lvl="1"/>
            <a:r>
              <a:rPr kumimoji="1" lang="en-US" altLang="zh-CN" dirty="0" smtClean="0"/>
              <a:t>Low-latency </a:t>
            </a:r>
            <a:r>
              <a:rPr kumimoji="1" lang="en-US" altLang="zh-CN" dirty="0"/>
              <a:t>Adaptive Streaming </a:t>
            </a:r>
            <a:r>
              <a:rPr kumimoji="1" lang="en-US" altLang="zh-CN" dirty="0" smtClean="0"/>
              <a:t>[2]</a:t>
            </a:r>
            <a:endParaRPr kumimoji="1" lang="en-US" altLang="zh-CN" dirty="0"/>
          </a:p>
          <a:p>
            <a:r>
              <a:rPr kumimoji="1" lang="en-US" altLang="zh-CN" dirty="0" smtClean="0"/>
              <a:t>UDP</a:t>
            </a:r>
          </a:p>
          <a:p>
            <a:pPr lvl="1"/>
            <a:r>
              <a:rPr kumimoji="1" lang="en-US" altLang="zh-CN" dirty="0" smtClean="0"/>
              <a:t>Datagram, light weight transport protocol</a:t>
            </a:r>
          </a:p>
          <a:p>
            <a:r>
              <a:rPr kumimoji="1" lang="en-US" altLang="zh-CN" dirty="0" smtClean="0"/>
              <a:t>UDP based Reliable Transport Protocol</a:t>
            </a:r>
          </a:p>
          <a:p>
            <a:pPr lvl="1"/>
            <a:r>
              <a:rPr kumimoji="1" lang="en-US" altLang="zh-CN" dirty="0" smtClean="0"/>
              <a:t>UDT: reliable data transfer for high-speed wide area network </a:t>
            </a:r>
            <a:r>
              <a:rPr kumimoji="1" lang="is-IS" altLang="zh-CN" dirty="0" smtClean="0"/>
              <a:t>[3]</a:t>
            </a:r>
          </a:p>
          <a:p>
            <a:pPr lvl="1"/>
            <a:r>
              <a:rPr kumimoji="1" lang="is-IS" altLang="zh-CN" dirty="0" smtClean="0"/>
              <a:t>Aeron: reliable and low latency UDP messaging system </a:t>
            </a:r>
            <a:r>
              <a:rPr kumimoji="1" lang="en-US" altLang="zh-CN" dirty="0" smtClean="0"/>
              <a:t>[4]</a:t>
            </a:r>
          </a:p>
          <a:p>
            <a:r>
              <a:rPr lang="en-US" dirty="0"/>
              <a:t>Efficient network stack for multicore environment</a:t>
            </a:r>
          </a:p>
          <a:p>
            <a:pPr lvl="1"/>
            <a:r>
              <a:rPr lang="en-US" dirty="0" err="1"/>
              <a:t>mTCP</a:t>
            </a:r>
            <a:r>
              <a:rPr lang="en-US" dirty="0"/>
              <a:t>: user-space stack [5]</a:t>
            </a:r>
          </a:p>
          <a:p>
            <a:pPr lvl="1"/>
            <a:r>
              <a:rPr lang="en-US" dirty="0" err="1"/>
              <a:t>Megapipe</a:t>
            </a:r>
            <a:r>
              <a:rPr lang="en-US" dirty="0"/>
              <a:t>: scalable network I/O [6]</a:t>
            </a:r>
          </a:p>
          <a:p>
            <a:pPr lvl="1"/>
            <a:r>
              <a:rPr lang="en-US" dirty="0" err="1"/>
              <a:t>Fastsocket</a:t>
            </a:r>
            <a:r>
              <a:rPr lang="en-US" dirty="0"/>
              <a:t>: highly scalable socket for multicore [7</a:t>
            </a:r>
            <a:r>
              <a:rPr lang="en-US" dirty="0" smtClean="0"/>
              <a:t>]</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5</a:t>
            </a:fld>
            <a:endParaRPr lang="en-US" dirty="0"/>
          </a:p>
        </p:txBody>
      </p:sp>
    </p:spTree>
    <p:extLst>
      <p:ext uri="{BB962C8B-B14F-4D97-AF65-F5344CB8AC3E}">
        <p14:creationId xmlns:p14="http://schemas.microsoft.com/office/powerpoint/2010/main" val="503940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Protocols or </a:t>
            </a:r>
            <a:r>
              <a:rPr lang="en-US" dirty="0" smtClean="0"/>
              <a:t>Solutions (cont.)</a:t>
            </a:r>
            <a:endParaRPr lang="en-US" dirty="0"/>
          </a:p>
        </p:txBody>
      </p:sp>
      <p:sp>
        <p:nvSpPr>
          <p:cNvPr id="3" name="Content Placeholder 2"/>
          <p:cNvSpPr>
            <a:spLocks noGrp="1"/>
          </p:cNvSpPr>
          <p:nvPr>
            <p:ph idx="1"/>
          </p:nvPr>
        </p:nvSpPr>
        <p:spPr>
          <a:xfrm>
            <a:off x="457200" y="1056286"/>
            <a:ext cx="8229600" cy="5424524"/>
          </a:xfrm>
        </p:spPr>
        <p:txBody>
          <a:bodyPr>
            <a:normAutofit fontScale="92500" lnSpcReduction="10000"/>
          </a:bodyPr>
          <a:lstStyle/>
          <a:p>
            <a:r>
              <a:rPr lang="en-US" dirty="0" smtClean="0"/>
              <a:t>Comments on Current Solutions</a:t>
            </a:r>
          </a:p>
          <a:p>
            <a:pPr lvl="1"/>
            <a:r>
              <a:rPr lang="en-US" dirty="0"/>
              <a:t>Most </a:t>
            </a:r>
            <a:r>
              <a:rPr lang="en-US" dirty="0" smtClean="0"/>
              <a:t>works focus </a:t>
            </a:r>
            <a:r>
              <a:rPr lang="en-US" dirty="0"/>
              <a:t>on improving throughput rather than reducing </a:t>
            </a:r>
            <a:r>
              <a:rPr lang="en-US" dirty="0" smtClean="0"/>
              <a:t>latency, and may therefore be unsuitable for the latter (</a:t>
            </a:r>
            <a:r>
              <a:rPr lang="en-US" i="1" dirty="0" smtClean="0"/>
              <a:t>e.g.,</a:t>
            </a:r>
            <a:r>
              <a:rPr lang="en-US" dirty="0" smtClean="0"/>
              <a:t> batching hurts latency). </a:t>
            </a:r>
            <a:endParaRPr lang="en-US" dirty="0"/>
          </a:p>
          <a:p>
            <a:pPr lvl="1"/>
            <a:r>
              <a:rPr lang="en-US" dirty="0" smtClean="0"/>
              <a:t>Most UDP and TCP </a:t>
            </a:r>
            <a:r>
              <a:rPr lang="en-US" dirty="0"/>
              <a:t>extensions (except for multicore extensions) </a:t>
            </a:r>
            <a:r>
              <a:rPr lang="en-US" dirty="0" smtClean="0"/>
              <a:t>are ~10 years old, and ignore many TCP stack and NIC optimizations undertaken over the years.</a:t>
            </a:r>
          </a:p>
          <a:p>
            <a:pPr lvl="1"/>
            <a:r>
              <a:rPr lang="en-US" dirty="0" smtClean="0"/>
              <a:t>None of the UDP and TCP extensions aims to address scalability or high concurrency.</a:t>
            </a:r>
          </a:p>
          <a:p>
            <a:pPr>
              <a:buSzPct val="120000"/>
              <a:buFont typeface="Symbol" panose="05050102010706020507" pitchFamily="18" charset="2"/>
              <a:buChar char="Þ"/>
            </a:pPr>
            <a:r>
              <a:rPr lang="en-US" dirty="0" smtClean="0"/>
              <a:t> We first need to </a:t>
            </a:r>
          </a:p>
          <a:p>
            <a:pPr marL="914400" lvl="1" indent="-457200">
              <a:buSzPct val="120000"/>
              <a:buFont typeface="+mj-lt"/>
              <a:buAutoNum type="arabicPeriod"/>
            </a:pPr>
            <a:r>
              <a:rPr lang="en-US" dirty="0" smtClean="0"/>
              <a:t>Benchmark the performance of TCP and UDP in the current Linux Kernel.</a:t>
            </a:r>
          </a:p>
          <a:p>
            <a:pPr marL="914400" lvl="1" indent="-457200">
              <a:buSzPct val="120000"/>
              <a:buFont typeface="+mj-lt"/>
              <a:buAutoNum type="arabicPeriod"/>
            </a:pPr>
            <a:r>
              <a:rPr lang="en-US" dirty="0" smtClean="0"/>
              <a:t>Evaluate differences introduced by go language, since our RTM is based on NSQ which is written in go.</a:t>
            </a:r>
          </a:p>
          <a:p>
            <a:pPr marL="914400" lvl="1" indent="-457200">
              <a:buSzPct val="120000"/>
              <a:buFont typeface="+mj-lt"/>
              <a:buAutoNum type="arabicPeriod"/>
            </a:pPr>
            <a:r>
              <a:rPr lang="en-US" dirty="0" smtClean="0"/>
              <a:t>Emulate the </a:t>
            </a:r>
            <a:r>
              <a:rPr lang="en-US" dirty="0"/>
              <a:t>RTM scenarios for Fan-in and </a:t>
            </a:r>
            <a:r>
              <a:rPr lang="en-US" dirty="0" smtClean="0"/>
              <a:t>Fan-out, and then do a comparative evaluation of the latency with TCP and UDP (which indicates the relative performance of TCP and UDP)</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6</a:t>
            </a:fld>
            <a:endParaRPr lang="en-US" dirty="0"/>
          </a:p>
        </p:txBody>
      </p:sp>
    </p:spTree>
    <p:extLst>
      <p:ext uri="{BB962C8B-B14F-4D97-AF65-F5344CB8AC3E}">
        <p14:creationId xmlns:p14="http://schemas.microsoft.com/office/powerpoint/2010/main" val="305493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vs. UDP Performance</a:t>
            </a:r>
            <a:endParaRPr lang="en-US" dirty="0"/>
          </a:p>
        </p:txBody>
      </p:sp>
      <p:sp>
        <p:nvSpPr>
          <p:cNvPr id="3" name="Content Placeholder 2"/>
          <p:cNvSpPr>
            <a:spLocks noGrp="1"/>
          </p:cNvSpPr>
          <p:nvPr>
            <p:ph idx="1"/>
          </p:nvPr>
        </p:nvSpPr>
        <p:spPr>
          <a:xfrm>
            <a:off x="457200" y="1011315"/>
            <a:ext cx="8229600" cy="5479426"/>
          </a:xfrm>
          <a:ln>
            <a:noFill/>
          </a:ln>
        </p:spPr>
        <p:txBody>
          <a:bodyPr>
            <a:normAutofit fontScale="85000" lnSpcReduction="10000"/>
          </a:bodyPr>
          <a:lstStyle/>
          <a:p>
            <a:r>
              <a:rPr lang="en-US" dirty="0" smtClean="0"/>
              <a:t>Benchmark TCP and UDP performance for one-to-one connection</a:t>
            </a:r>
          </a:p>
          <a:p>
            <a:pPr lvl="1"/>
            <a:r>
              <a:rPr lang="en-US" dirty="0" smtClean="0"/>
              <a:t>Linux kernel raw performance</a:t>
            </a:r>
          </a:p>
          <a:p>
            <a:pPr lvl="2"/>
            <a:r>
              <a:rPr lang="en-US" dirty="0" smtClean="0"/>
              <a:t>For this part, we intend to measure and explore the performance and limitation of TCP and UDP in Linux kernel</a:t>
            </a:r>
          </a:p>
          <a:p>
            <a:pPr lvl="2"/>
            <a:r>
              <a:rPr lang="en-US" dirty="0" smtClean="0"/>
              <a:t>Write C program that directly calls sys calls to measure the performance of Linux kernel for TCP and UDP</a:t>
            </a:r>
          </a:p>
          <a:p>
            <a:pPr lvl="1"/>
            <a:r>
              <a:rPr lang="en-US" dirty="0" smtClean="0"/>
              <a:t>Go language interface performance</a:t>
            </a:r>
          </a:p>
          <a:p>
            <a:pPr lvl="2"/>
            <a:r>
              <a:rPr lang="en-US" dirty="0" smtClean="0"/>
              <a:t>Go language wraps socket related sys calls, and it also uses goroutines for scheduling</a:t>
            </a:r>
            <a:r>
              <a:rPr lang="en-US" dirty="0"/>
              <a:t>.</a:t>
            </a:r>
            <a:r>
              <a:rPr lang="en-US" dirty="0" smtClean="0"/>
              <a:t> All may affect the performance. We intend to evaluate the performance and compare it with Linux kernel performance.</a:t>
            </a:r>
          </a:p>
          <a:p>
            <a:pPr lvl="2"/>
            <a:r>
              <a:rPr lang="en-US" dirty="0" smtClean="0"/>
              <a:t>Write program with Go language calling Go net interface</a:t>
            </a:r>
          </a:p>
          <a:p>
            <a:r>
              <a:rPr lang="en-US" dirty="0" smtClean="0"/>
              <a:t>Benchmark the relative performance of TCP and UDP in RTM scenarios </a:t>
            </a:r>
          </a:p>
          <a:p>
            <a:pPr lvl="1"/>
            <a:r>
              <a:rPr lang="en-US" dirty="0" smtClean="0"/>
              <a:t>Write programs with Go language to emulate two RTM scenarios for Daemon and subscriber connection.</a:t>
            </a:r>
          </a:p>
          <a:p>
            <a:pPr lvl="1"/>
            <a:r>
              <a:rPr lang="en-US" b="1" dirty="0" smtClean="0"/>
              <a:t>Fan-in model</a:t>
            </a:r>
            <a:r>
              <a:rPr lang="en-US" dirty="0" smtClean="0"/>
              <a:t>: Messages from multiple sources are aggregated and sent through one connection</a:t>
            </a:r>
          </a:p>
          <a:p>
            <a:pPr lvl="1"/>
            <a:r>
              <a:rPr lang="en-US" b="1" dirty="0" smtClean="0"/>
              <a:t>Fan-out model</a:t>
            </a:r>
            <a:r>
              <a:rPr lang="en-US" dirty="0" smtClean="0"/>
              <a:t>: Messages from single source are sent to multiple connections</a:t>
            </a:r>
            <a:endParaRPr lang="en-US" dirty="0"/>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7</a:t>
            </a:fld>
            <a:endParaRPr lang="en-US" dirty="0"/>
          </a:p>
        </p:txBody>
      </p:sp>
    </p:spTree>
    <p:extLst>
      <p:ext uri="{BB962C8B-B14F-4D97-AF65-F5344CB8AC3E}">
        <p14:creationId xmlns:p14="http://schemas.microsoft.com/office/powerpoint/2010/main" val="82832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Configurations</a:t>
            </a:r>
          </a:p>
          <a:p>
            <a:pPr lvl="1"/>
            <a:r>
              <a:rPr lang="en-US" dirty="0" smtClean="0"/>
              <a:t>Two servers from Huawei, (s1 and s2)</a:t>
            </a:r>
          </a:p>
          <a:p>
            <a:pPr lvl="2"/>
            <a:r>
              <a:rPr lang="en-US" dirty="0" smtClean="0"/>
              <a:t>CPU </a:t>
            </a:r>
            <a:r>
              <a:rPr lang="en-US" dirty="0"/>
              <a:t>Intel(R) Xeon(R) CPU E5-2660 </a:t>
            </a:r>
            <a:r>
              <a:rPr lang="en-US" dirty="0" smtClean="0"/>
              <a:t> with 40 cores, 126 GB memory</a:t>
            </a:r>
          </a:p>
          <a:p>
            <a:pPr lvl="2"/>
            <a:r>
              <a:rPr lang="en-US" dirty="0" smtClean="0"/>
              <a:t>OS: CentOS Linux release 7.2.1511, kernel version: </a:t>
            </a:r>
            <a:r>
              <a:rPr lang="nb-NO" dirty="0" smtClean="0"/>
              <a:t>3.10.0-327.28.3.el7.x86_64</a:t>
            </a:r>
            <a:endParaRPr lang="en-US" dirty="0" smtClean="0"/>
          </a:p>
          <a:p>
            <a:pPr lvl="2"/>
            <a:r>
              <a:rPr lang="en-US" dirty="0" smtClean="0"/>
              <a:t>Only </a:t>
            </a:r>
            <a:r>
              <a:rPr lang="en-US" dirty="0"/>
              <a:t>2 cores are used in Fan-in and Fan-out scenarios, </a:t>
            </a:r>
            <a:r>
              <a:rPr lang="en-US" dirty="0" smtClean="0"/>
              <a:t>to create CPU contention with relatively small number of connections</a:t>
            </a:r>
            <a:r>
              <a:rPr lang="zh-CN" altLang="en-US" dirty="0" smtClean="0"/>
              <a:t> </a:t>
            </a:r>
            <a:r>
              <a:rPr lang="en-US" altLang="zh-CN" dirty="0" smtClean="0"/>
              <a:t>(RTM Daemon runs in a CPU contention environment).</a:t>
            </a:r>
            <a:endParaRPr lang="en-US" dirty="0" smtClean="0"/>
          </a:p>
          <a:p>
            <a:r>
              <a:rPr lang="en-US" dirty="0" smtClean="0"/>
              <a:t>Tuning for TCP and UDP</a:t>
            </a:r>
          </a:p>
          <a:p>
            <a:pPr lvl="1"/>
            <a:r>
              <a:rPr lang="en-US" dirty="0" smtClean="0"/>
              <a:t>TCP socket with TCP_NODELAY option to disable Nagle’s algorithm, send small packets immediately to minimize latency</a:t>
            </a:r>
          </a:p>
          <a:p>
            <a:pPr lvl="1"/>
            <a:r>
              <a:rPr lang="en-US" dirty="0" smtClean="0"/>
              <a:t>UDP send/receive buffer set to 4MB to avoid losses</a:t>
            </a:r>
          </a:p>
          <a:p>
            <a:pPr lvl="1"/>
            <a:endParaRPr lang="en-US" dirty="0" smtClean="0"/>
          </a:p>
          <a:p>
            <a:pPr>
              <a:buClrTx/>
              <a:buSzPct val="100000"/>
              <a:buFont typeface="Wingdings 2" panose="05020102010507070707" pitchFamily="18" charset="2"/>
              <a:buChar char=""/>
            </a:pPr>
            <a:r>
              <a:rPr lang="en-US" dirty="0" smtClean="0"/>
              <a:t>See document “Tuning document” for additional parameter tunings for performance in 10G/100G.</a:t>
            </a:r>
          </a:p>
        </p:txBody>
      </p:sp>
      <p:sp>
        <p:nvSpPr>
          <p:cNvPr id="4" name="Date Placeholder 3"/>
          <p:cNvSpPr>
            <a:spLocks noGrp="1"/>
          </p:cNvSpPr>
          <p:nvPr>
            <p:ph type="dt" sz="half" idx="10"/>
          </p:nvPr>
        </p:nvSpPr>
        <p:spPr/>
        <p:txBody>
          <a:bodyPr/>
          <a:lstStyle/>
          <a:p>
            <a:fld id="{C32BAF81-2836-1841-8C1D-2DCC72636AA7}" type="datetime1">
              <a:rPr lang="en-US" smtClean="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8</a:t>
            </a:fld>
            <a:endParaRPr lang="en-US" dirty="0"/>
          </a:p>
        </p:txBody>
      </p:sp>
    </p:spTree>
    <p:extLst>
      <p:ext uri="{BB962C8B-B14F-4D97-AF65-F5344CB8AC3E}">
        <p14:creationId xmlns:p14="http://schemas.microsoft.com/office/powerpoint/2010/main" val="431993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419408</TotalTime>
  <Words>1758</Words>
  <Application>Microsoft Macintosh PowerPoint</Application>
  <PresentationFormat>On-screen Show (4:3)</PresentationFormat>
  <Paragraphs>224</Paragraphs>
  <Slides>18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Courier New</vt:lpstr>
      <vt:lpstr>Gill Sans</vt:lpstr>
      <vt:lpstr>Palatino</vt:lpstr>
      <vt:lpstr>Symbol</vt:lpstr>
      <vt:lpstr>Wingdings</vt:lpstr>
      <vt:lpstr>Wingdings 2</vt:lpstr>
      <vt:lpstr>宋体</vt:lpstr>
      <vt:lpstr>Arial</vt:lpstr>
      <vt:lpstr>Office Theme</vt:lpstr>
      <vt:lpstr>RTM A New Real-Time Messaging Middleware    -- A Transport Protocol For RTM</vt:lpstr>
      <vt:lpstr>Outline</vt:lpstr>
      <vt:lpstr>Connections in RTM</vt:lpstr>
      <vt:lpstr>Connections in RTM (cont.)</vt:lpstr>
      <vt:lpstr>Design Goal</vt:lpstr>
      <vt:lpstr>Existing Protocols or Solutions</vt:lpstr>
      <vt:lpstr>Existing Protocols or Solutions (cont.)</vt:lpstr>
      <vt:lpstr>TCP vs. UDP Performance</vt:lpstr>
      <vt:lpstr>Experimental Setup</vt:lpstr>
      <vt:lpstr>One-to-One Connection</vt:lpstr>
      <vt:lpstr>Fan-out</vt:lpstr>
      <vt:lpstr>Fan-out (cont.)</vt:lpstr>
      <vt:lpstr>Fan-in</vt:lpstr>
      <vt:lpstr>Fan-in (cont.)</vt:lpstr>
      <vt:lpstr>Proposal</vt:lpstr>
      <vt:lpstr>Multicast For Distributed System</vt:lpstr>
      <vt:lpstr>Reliable UDP Multicast</vt:lpstr>
      <vt:lpstr>Reference</vt:lpstr>
    </vt:vector>
  </TitlesOfParts>
  <Company>wustl</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 eit</dc:creator>
  <cp:lastModifiedBy>Liu, Junjie</cp:lastModifiedBy>
  <cp:revision>6248</cp:revision>
  <dcterms:created xsi:type="dcterms:W3CDTF">2013-08-14T23:08:37Z</dcterms:created>
  <dcterms:modified xsi:type="dcterms:W3CDTF">2016-10-21T17:45:05Z</dcterms:modified>
</cp:coreProperties>
</file>